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00" r:id="rId2"/>
    <p:sldId id="351" r:id="rId3"/>
    <p:sldId id="407" r:id="rId4"/>
    <p:sldId id="353" r:id="rId5"/>
    <p:sldId id="354" r:id="rId6"/>
    <p:sldId id="375" r:id="rId7"/>
    <p:sldId id="416" r:id="rId8"/>
    <p:sldId id="393" r:id="rId9"/>
    <p:sldId id="381" r:id="rId10"/>
    <p:sldId id="377" r:id="rId11"/>
    <p:sldId id="401" r:id="rId12"/>
    <p:sldId id="403" r:id="rId13"/>
    <p:sldId id="402" r:id="rId14"/>
    <p:sldId id="404" r:id="rId15"/>
    <p:sldId id="405" r:id="rId16"/>
    <p:sldId id="412" r:id="rId17"/>
    <p:sldId id="411" r:id="rId18"/>
    <p:sldId id="365" r:id="rId19"/>
    <p:sldId id="417" r:id="rId20"/>
    <p:sldId id="413" r:id="rId21"/>
    <p:sldId id="406" r:id="rId22"/>
    <p:sldId id="410" r:id="rId23"/>
    <p:sldId id="408" r:id="rId24"/>
    <p:sldId id="409" r:id="rId25"/>
    <p:sldId id="414" r:id="rId26"/>
    <p:sldId id="415" r:id="rId27"/>
    <p:sldId id="392" r:id="rId2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fi-FI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fi-FI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fi-FI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C43A546-F129-4548-887D-6ECC1DD03282}" type="slidenum">
              <a:rPr lang="en-GB" altLang="fi-FI"/>
              <a:pPr>
                <a:defRPr/>
              </a:pPr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881784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fi-FI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fi-FI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i-FI" noProof="0" smtClean="0"/>
              <a:t>Click to edit Master text styles</a:t>
            </a:r>
          </a:p>
          <a:p>
            <a:pPr lvl="1"/>
            <a:r>
              <a:rPr lang="en-GB" altLang="fi-FI" noProof="0" smtClean="0"/>
              <a:t>Second level</a:t>
            </a:r>
          </a:p>
          <a:p>
            <a:pPr lvl="2"/>
            <a:r>
              <a:rPr lang="en-GB" altLang="fi-FI" noProof="0" smtClean="0"/>
              <a:t>Third level</a:t>
            </a:r>
          </a:p>
          <a:p>
            <a:pPr lvl="3"/>
            <a:r>
              <a:rPr lang="en-GB" altLang="fi-FI" noProof="0" smtClean="0"/>
              <a:t>Fourth level</a:t>
            </a:r>
          </a:p>
          <a:p>
            <a:pPr lvl="4"/>
            <a:r>
              <a:rPr lang="en-GB" altLang="fi-FI" noProof="0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fi-FI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FB67445-E2DA-4945-9C25-05C522267FEE}" type="slidenum">
              <a:rPr lang="en-GB" altLang="fi-FI"/>
              <a:pPr>
                <a:defRPr/>
              </a:pPr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50489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67445-E2DA-4945-9C25-05C522267FEE}" type="slidenum">
              <a:rPr lang="en-GB" altLang="fi-FI" smtClean="0"/>
              <a:pPr>
                <a:defRPr/>
              </a:pPr>
              <a:t>12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95905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8DB19-6DD6-4582-B3D9-7ED789A71C9D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662730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8BF1B-75D7-4735-807D-154AA613EFF8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445369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1C995-F2EF-4E05-9CC7-5DA2BC044468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23661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2D0AE-4FC8-49B0-A166-2C383736A2BC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849763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7CCE3-42A3-4D31-8E5E-E16494F6DE1B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94525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07D90-D4F6-4554-808D-EDC8596B1AE8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18273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12F3A-A59C-45DD-9BD0-642EE4857C16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46431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CA878-4C91-46FF-B942-AAC84740D2C6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347016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1D8DA-6BA3-4450-A0AE-1E56CAB39FCE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221114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91C90-BB52-4106-AB2B-296D2A9DAB8F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356783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531D6-4C2D-4713-A960-862719384FAD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90321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92287-E964-4375-AE24-0FF57E224165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74894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3AFAA-7CE8-488A-86F3-C26C9FB1125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50582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text styles</a:t>
            </a:r>
          </a:p>
          <a:p>
            <a:pPr lvl="1"/>
            <a:r>
              <a:rPr lang="en-US" altLang="fi-FI" smtClean="0"/>
              <a:t>Second level</a:t>
            </a:r>
          </a:p>
          <a:p>
            <a:pPr lvl="2"/>
            <a:r>
              <a:rPr lang="en-US" altLang="fi-FI" smtClean="0"/>
              <a:t>Third level</a:t>
            </a:r>
          </a:p>
          <a:p>
            <a:pPr lvl="3"/>
            <a:r>
              <a:rPr lang="en-US" altLang="fi-FI" smtClean="0"/>
              <a:t>Fourth level</a:t>
            </a:r>
          </a:p>
          <a:p>
            <a:pPr lvl="4"/>
            <a:r>
              <a:rPr lang="en-US" altLang="fi-FI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fi-F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09BB036C-C2DE-4DF1-8022-47ED1ACFB135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ivaskalab.com/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jivaska\AppData\Local\Microsoft\Windows\Temporary Internet Files\Content.Outlook\NLSNCUBF\dcis.com collagen - 3.Project Maximum Z_XY1455717506_Z0_T0_rgb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05056" cy="81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749" y="3284984"/>
            <a:ext cx="8229600" cy="1143000"/>
          </a:xfrm>
        </p:spPr>
        <p:txBody>
          <a:bodyPr/>
          <a:lstStyle/>
          <a:p>
            <a:r>
              <a:rPr lang="fi-FI" sz="3600" b="1" dirty="0">
                <a:solidFill>
                  <a:schemeClr val="accent3"/>
                </a:solidFill>
              </a:rPr>
              <a:t>Molekyylitason syöpätutkimus ja geenieditoinnin </a:t>
            </a:r>
            <a:r>
              <a:rPr lang="fi-FI" sz="3600" b="1" dirty="0" smtClean="0">
                <a:solidFill>
                  <a:schemeClr val="accent3"/>
                </a:solidFill>
              </a:rPr>
              <a:t>mahdollisuudet</a:t>
            </a:r>
            <a:r>
              <a:rPr lang="fi-FI" sz="3600" dirty="0" smtClean="0">
                <a:solidFill>
                  <a:schemeClr val="accent2"/>
                </a:solidFill>
              </a:rPr>
              <a:t/>
            </a:r>
            <a:br>
              <a:rPr lang="fi-FI" sz="3600" dirty="0" smtClean="0">
                <a:solidFill>
                  <a:schemeClr val="accent2"/>
                </a:solidFill>
              </a:rPr>
            </a:br>
            <a:r>
              <a:rPr lang="fi-FI" sz="3600" dirty="0" smtClean="0">
                <a:solidFill>
                  <a:schemeClr val="accent2"/>
                </a:solidFill>
              </a:rPr>
              <a:t/>
            </a:r>
            <a:br>
              <a:rPr lang="fi-FI" sz="3600" dirty="0" smtClean="0">
                <a:solidFill>
                  <a:schemeClr val="accent2"/>
                </a:solidFill>
              </a:rPr>
            </a:br>
            <a:r>
              <a:rPr lang="fi-FI" sz="3600" dirty="0">
                <a:solidFill>
                  <a:schemeClr val="accent2"/>
                </a:solidFill>
              </a:rPr>
              <a:t/>
            </a:r>
            <a:br>
              <a:rPr lang="fi-FI" sz="3600" dirty="0">
                <a:solidFill>
                  <a:schemeClr val="accent2"/>
                </a:solidFill>
              </a:rPr>
            </a:br>
            <a:r>
              <a:rPr lang="fi-FI" sz="3600" dirty="0" smtClean="0">
                <a:solidFill>
                  <a:schemeClr val="accent2"/>
                </a:solidFill>
              </a:rPr>
              <a:t/>
            </a:r>
            <a:br>
              <a:rPr lang="fi-FI" sz="3600" dirty="0" smtClean="0">
                <a:solidFill>
                  <a:schemeClr val="accent2"/>
                </a:solidFill>
              </a:rPr>
            </a:br>
            <a:r>
              <a:rPr lang="fi-FI" sz="3600" dirty="0">
                <a:solidFill>
                  <a:schemeClr val="accent2"/>
                </a:solidFill>
              </a:rPr>
              <a:t/>
            </a:r>
            <a:br>
              <a:rPr lang="fi-FI" sz="3600" dirty="0">
                <a:solidFill>
                  <a:schemeClr val="accent2"/>
                </a:solidFill>
              </a:rPr>
            </a:br>
            <a:r>
              <a:rPr lang="fi-FI" sz="3600" dirty="0" smtClean="0">
                <a:solidFill>
                  <a:schemeClr val="accent2"/>
                </a:solidFill>
              </a:rPr>
              <a:t/>
            </a:r>
            <a:br>
              <a:rPr lang="fi-FI" sz="3600" dirty="0" smtClean="0">
                <a:solidFill>
                  <a:schemeClr val="accent2"/>
                </a:solidFill>
              </a:rPr>
            </a:br>
            <a:r>
              <a:rPr lang="fi-FI" sz="3600" dirty="0">
                <a:solidFill>
                  <a:schemeClr val="accent2"/>
                </a:solidFill>
              </a:rPr>
              <a:t/>
            </a:r>
            <a:br>
              <a:rPr lang="fi-FI" sz="3600" dirty="0">
                <a:solidFill>
                  <a:schemeClr val="accent2"/>
                </a:solidFill>
              </a:rPr>
            </a:br>
            <a:r>
              <a:rPr lang="fi-FI" sz="3600" dirty="0" smtClean="0">
                <a:solidFill>
                  <a:schemeClr val="accent2"/>
                </a:solidFill>
              </a:rPr>
              <a:t/>
            </a:r>
            <a:br>
              <a:rPr lang="fi-FI" sz="3600" dirty="0" smtClean="0">
                <a:solidFill>
                  <a:schemeClr val="accent2"/>
                </a:solidFill>
              </a:rPr>
            </a:br>
            <a:r>
              <a:rPr lang="fi-FI" sz="2400" dirty="0">
                <a:solidFill>
                  <a:schemeClr val="accent3"/>
                </a:solidFill>
              </a:rPr>
              <a:t>A</a:t>
            </a:r>
            <a:r>
              <a:rPr lang="fi-FI" sz="2400" dirty="0" smtClean="0">
                <a:solidFill>
                  <a:schemeClr val="accent3"/>
                </a:solidFill>
              </a:rPr>
              <a:t>katemiaprofessori</a:t>
            </a:r>
            <a:r>
              <a:rPr lang="fi-FI" sz="2400" dirty="0" smtClean="0">
                <a:solidFill>
                  <a:schemeClr val="accent3"/>
                </a:solidFill>
              </a:rPr>
              <a:t/>
            </a:r>
            <a:br>
              <a:rPr lang="fi-FI" sz="2400" dirty="0" smtClean="0">
                <a:solidFill>
                  <a:schemeClr val="accent3"/>
                </a:solidFill>
              </a:rPr>
            </a:br>
            <a:r>
              <a:rPr lang="fi-FI" sz="2400" dirty="0" smtClean="0">
                <a:solidFill>
                  <a:schemeClr val="accent3"/>
                </a:solidFill>
              </a:rPr>
              <a:t>Johanna Ivaska</a:t>
            </a:r>
            <a:br>
              <a:rPr lang="fi-FI" sz="2400" dirty="0" smtClean="0">
                <a:solidFill>
                  <a:schemeClr val="accent3"/>
                </a:solidFill>
              </a:rPr>
            </a:br>
            <a:r>
              <a:rPr lang="fi-FI" sz="2400" dirty="0" smtClean="0">
                <a:solidFill>
                  <a:schemeClr val="accent3"/>
                </a:solidFill>
              </a:rPr>
              <a:t>Biotekniikan keskus</a:t>
            </a:r>
            <a:br>
              <a:rPr lang="fi-FI" sz="2400" dirty="0" smtClean="0">
                <a:solidFill>
                  <a:schemeClr val="accent3"/>
                </a:solidFill>
              </a:rPr>
            </a:br>
            <a:r>
              <a:rPr lang="fi-FI" sz="2400" dirty="0" smtClean="0">
                <a:solidFill>
                  <a:schemeClr val="accent3"/>
                </a:solidFill>
              </a:rPr>
              <a:t>Turun yliopisto</a:t>
            </a:r>
            <a:r>
              <a:rPr lang="fi-FI" sz="3600" dirty="0" smtClean="0">
                <a:solidFill>
                  <a:schemeClr val="accent2"/>
                </a:solidFill>
              </a:rPr>
              <a:t/>
            </a:r>
            <a:br>
              <a:rPr lang="fi-FI" sz="3600" dirty="0" smtClean="0">
                <a:solidFill>
                  <a:schemeClr val="accent2"/>
                </a:solidFill>
              </a:rPr>
            </a:br>
            <a:endParaRPr lang="en-GB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F8F735B-9C33-274C-8E67-B3CB5D93AC8E}" type="datetime1">
              <a:rPr lang="en-GB"/>
              <a:pPr>
                <a:defRPr/>
              </a:pPr>
              <a:t>18/05/2016</a:t>
            </a:fld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E03FD-9801-1147-86D3-4236A28291A8}" type="slidenum">
              <a:rPr lang="fi-FI"/>
              <a:pPr>
                <a:defRPr/>
              </a:pPr>
              <a:t>10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7416"/>
            <a:ext cx="9144000" cy="4645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9095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4989" y="6362890"/>
            <a:ext cx="2917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Cell 148, February 3, 2012</a:t>
            </a:r>
          </a:p>
        </p:txBody>
      </p:sp>
    </p:spTree>
    <p:extLst>
      <p:ext uri="{BB962C8B-B14F-4D97-AF65-F5344CB8AC3E}">
        <p14:creationId xmlns:p14="http://schemas.microsoft.com/office/powerpoint/2010/main" val="35815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>
                <a:solidFill>
                  <a:schemeClr val="accent2"/>
                </a:solidFill>
              </a:rPr>
              <a:t>Genomieditointi</a:t>
            </a:r>
            <a:endParaRPr lang="en-GB" sz="3600" dirty="0">
              <a:solidFill>
                <a:schemeClr val="accent2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1556792"/>
            <a:ext cx="390708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4361" y="1556792"/>
            <a:ext cx="3544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Yleisnimitys</a:t>
            </a:r>
            <a:r>
              <a:rPr lang="en-GB" dirty="0" smtClean="0"/>
              <a:t> </a:t>
            </a:r>
            <a:r>
              <a:rPr lang="en-GB" dirty="0" err="1" smtClean="0"/>
              <a:t>erilaisille</a:t>
            </a:r>
            <a:r>
              <a:rPr lang="en-GB" dirty="0" smtClean="0"/>
              <a:t> </a:t>
            </a:r>
            <a:r>
              <a:rPr lang="en-GB" dirty="0" err="1" smtClean="0"/>
              <a:t>tekniikoille</a:t>
            </a:r>
            <a:r>
              <a:rPr lang="en-GB" dirty="0" smtClean="0"/>
              <a:t>,</a:t>
            </a:r>
          </a:p>
          <a:p>
            <a:r>
              <a:rPr lang="en-GB" dirty="0" err="1" smtClean="0"/>
              <a:t>joiden</a:t>
            </a:r>
            <a:r>
              <a:rPr lang="en-GB" dirty="0" smtClean="0"/>
              <a:t> </a:t>
            </a:r>
            <a:r>
              <a:rPr lang="en-GB" dirty="0" err="1" smtClean="0"/>
              <a:t>avulla</a:t>
            </a:r>
            <a:endParaRPr lang="en-GB" dirty="0"/>
          </a:p>
          <a:p>
            <a:r>
              <a:rPr lang="en-GB" dirty="0" err="1" smtClean="0"/>
              <a:t>voidaan</a:t>
            </a:r>
            <a:r>
              <a:rPr lang="en-GB" dirty="0" smtClean="0"/>
              <a:t> </a:t>
            </a:r>
            <a:r>
              <a:rPr lang="en-GB" dirty="0" err="1" smtClean="0"/>
              <a:t>täsmämuokata</a:t>
            </a:r>
            <a:endParaRPr lang="en-GB" dirty="0"/>
          </a:p>
          <a:p>
            <a:r>
              <a:rPr lang="en-GB" dirty="0" err="1" smtClean="0"/>
              <a:t>perimää</a:t>
            </a:r>
            <a:r>
              <a:rPr lang="en-GB" dirty="0" smtClean="0"/>
              <a:t> </a:t>
            </a:r>
            <a:r>
              <a:rPr lang="en-GB" dirty="0" err="1" smtClean="0"/>
              <a:t>eli</a:t>
            </a:r>
            <a:r>
              <a:rPr lang="en-GB" dirty="0" smtClean="0"/>
              <a:t> DNA-</a:t>
            </a:r>
            <a:r>
              <a:rPr lang="en-GB" dirty="0" err="1" smtClean="0"/>
              <a:t>sekvenssiä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8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GB" sz="3200" dirty="0" smtClean="0">
                <a:solidFill>
                  <a:schemeClr val="accent2"/>
                </a:solidFill>
              </a:rPr>
              <a:t>CRISPR/Cas9 </a:t>
            </a:r>
            <a:r>
              <a:rPr lang="en-GB" sz="3200" dirty="0" err="1" smtClean="0">
                <a:solidFill>
                  <a:schemeClr val="accent2"/>
                </a:solidFill>
              </a:rPr>
              <a:t>genomieditointimenetelmän</a:t>
            </a:r>
            <a:r>
              <a:rPr lang="en-GB" sz="3200" dirty="0" smtClean="0">
                <a:solidFill>
                  <a:schemeClr val="accent2"/>
                </a:solidFill>
              </a:rPr>
              <a:t> </a:t>
            </a:r>
            <a:r>
              <a:rPr lang="en-GB" sz="3200" dirty="0" err="1" smtClean="0">
                <a:solidFill>
                  <a:schemeClr val="accent2"/>
                </a:solidFill>
              </a:rPr>
              <a:t>lyhyt</a:t>
            </a:r>
            <a:r>
              <a:rPr lang="en-GB" sz="3200" dirty="0" smtClean="0">
                <a:solidFill>
                  <a:schemeClr val="accent2"/>
                </a:solidFill>
              </a:rPr>
              <a:t> </a:t>
            </a:r>
            <a:r>
              <a:rPr lang="en-GB" sz="3200" dirty="0" err="1" smtClean="0">
                <a:solidFill>
                  <a:schemeClr val="accent2"/>
                </a:solidFill>
              </a:rPr>
              <a:t>historia</a:t>
            </a:r>
            <a:endParaRPr lang="en-GB" sz="32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270790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/>
              <a:t>Barrangou</a:t>
            </a:r>
            <a:r>
              <a:rPr lang="fr-FR" sz="1400" dirty="0"/>
              <a:t>, R., et al. (2007). </a:t>
            </a:r>
            <a:r>
              <a:rPr lang="fr-FR" sz="1400" i="1" dirty="0"/>
              <a:t>Science,</a:t>
            </a:r>
            <a:r>
              <a:rPr lang="fr-FR" sz="1400" dirty="0"/>
              <a:t> 315, 1709–1712</a:t>
            </a:r>
            <a:r>
              <a:rPr lang="fr-FR" sz="1400" dirty="0" smtClean="0"/>
              <a:t>.</a:t>
            </a:r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Identifioitu</a:t>
            </a:r>
            <a:r>
              <a:rPr lang="fr-FR" sz="1400" dirty="0" smtClean="0"/>
              <a:t> </a:t>
            </a:r>
            <a:r>
              <a:rPr lang="fr-FR" sz="1400" dirty="0" err="1" smtClean="0"/>
              <a:t>ensin</a:t>
            </a:r>
            <a:r>
              <a:rPr lang="fr-FR" sz="1400" dirty="0" smtClean="0"/>
              <a:t> </a:t>
            </a:r>
            <a:r>
              <a:rPr lang="fr-FR" sz="1400" dirty="0" err="1" smtClean="0"/>
              <a:t>jogurtista</a:t>
            </a:r>
            <a:r>
              <a:rPr lang="fr-FR" sz="1400" dirty="0" smtClean="0"/>
              <a:t> </a:t>
            </a:r>
            <a:r>
              <a:rPr lang="fr-FR" sz="1400" dirty="0" err="1" smtClean="0"/>
              <a:t>mekanismina</a:t>
            </a:r>
            <a:r>
              <a:rPr lang="fr-FR" sz="1400" dirty="0"/>
              <a:t>, </a:t>
            </a:r>
            <a:r>
              <a:rPr lang="fr-FR" sz="1400" dirty="0" err="1" smtClean="0"/>
              <a:t>jolla</a:t>
            </a:r>
            <a:r>
              <a:rPr lang="fr-FR" sz="1400" dirty="0" smtClean="0"/>
              <a:t> Streptococcus </a:t>
            </a:r>
            <a:r>
              <a:rPr lang="fr-FR" sz="1400" dirty="0" err="1"/>
              <a:t>thermophilus</a:t>
            </a:r>
            <a:r>
              <a:rPr lang="fr-FR" sz="1400" dirty="0"/>
              <a:t> </a:t>
            </a:r>
            <a:r>
              <a:rPr lang="fr-FR" sz="1400" dirty="0" err="1" smtClean="0"/>
              <a:t>puolustautuu</a:t>
            </a:r>
            <a:r>
              <a:rPr lang="fr-FR" sz="1400" dirty="0" smtClean="0"/>
              <a:t> </a:t>
            </a:r>
            <a:r>
              <a:rPr lang="fr-FR" sz="1400" dirty="0" err="1" smtClean="0"/>
              <a:t>bakteriophageja</a:t>
            </a:r>
            <a:r>
              <a:rPr lang="fr-FR" sz="1400" dirty="0" smtClean="0"/>
              <a:t> </a:t>
            </a:r>
            <a:r>
              <a:rPr lang="fr-FR" sz="1400" dirty="0" err="1" smtClean="0"/>
              <a:t>vastaan</a:t>
            </a:r>
            <a:endParaRPr lang="en-GB" sz="1400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930899" cy="129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Kuvahaun tulos haulle jogurt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Kuvahaun tulos haulle jogurtt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63866"/>
            <a:ext cx="1181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5746728" cy="14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32040" y="533643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 err="1"/>
              <a:t>Jinek</a:t>
            </a:r>
            <a:r>
              <a:rPr lang="fr-FR" sz="1200" dirty="0"/>
              <a:t>, M., et al. (2012) </a:t>
            </a:r>
            <a:r>
              <a:rPr lang="fr-FR" sz="1200" i="1" dirty="0"/>
              <a:t>Science, </a:t>
            </a:r>
            <a:r>
              <a:rPr lang="fr-FR" sz="1200" dirty="0"/>
              <a:t>337, 816–821</a:t>
            </a:r>
            <a:endParaRPr lang="en-GB" sz="1200" dirty="0"/>
          </a:p>
        </p:txBody>
      </p:sp>
      <p:pic>
        <p:nvPicPr>
          <p:cNvPr id="89099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r="42923"/>
          <a:stretch/>
        </p:blipFill>
        <p:spPr bwMode="auto">
          <a:xfrm>
            <a:off x="251520" y="4149080"/>
            <a:ext cx="1446589" cy="18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16" y="4149080"/>
            <a:ext cx="1368152" cy="18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9872" y="5969634"/>
            <a:ext cx="5711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Kuvasivat</a:t>
            </a:r>
            <a:r>
              <a:rPr lang="en-GB" sz="1400" dirty="0" smtClean="0"/>
              <a:t> </a:t>
            </a:r>
            <a:r>
              <a:rPr lang="en-GB" sz="1400" dirty="0" err="1" smtClean="0"/>
              <a:t>nykyään</a:t>
            </a:r>
            <a:r>
              <a:rPr lang="en-GB" sz="1400" dirty="0" smtClean="0"/>
              <a:t> </a:t>
            </a:r>
            <a:r>
              <a:rPr lang="en-GB" sz="1400" dirty="0" err="1" smtClean="0"/>
              <a:t>genomieditoinnissa</a:t>
            </a:r>
            <a:r>
              <a:rPr lang="en-GB" sz="1400" dirty="0" smtClean="0"/>
              <a:t> </a:t>
            </a:r>
            <a:r>
              <a:rPr lang="en-GB" sz="1400" dirty="0" err="1" smtClean="0"/>
              <a:t>käytettävän</a:t>
            </a:r>
            <a:r>
              <a:rPr lang="en-GB" sz="1400" dirty="0" smtClean="0"/>
              <a:t> CRISPR/Cas9</a:t>
            </a:r>
          </a:p>
          <a:p>
            <a:r>
              <a:rPr lang="en-GB" sz="1400" dirty="0" smtClean="0"/>
              <a:t>      </a:t>
            </a:r>
            <a:r>
              <a:rPr lang="en-GB" sz="1400" dirty="0" err="1" smtClean="0"/>
              <a:t>mekanismin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8503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8066" name="Picture 2" descr="https://www.neb.com/%7E/media/NebUs/Files/Feature%20Articles/Images/FA_Cas9_Fig2_Cas9forGenomeEditing.png?device=mo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33437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GB" sz="3200" dirty="0" smtClean="0">
                <a:solidFill>
                  <a:schemeClr val="accent2"/>
                </a:solidFill>
              </a:rPr>
              <a:t>CRISPR/Cas9 </a:t>
            </a:r>
            <a:r>
              <a:rPr lang="en-GB" sz="3200" dirty="0" err="1" smtClean="0">
                <a:solidFill>
                  <a:schemeClr val="accent2"/>
                </a:solidFill>
              </a:rPr>
              <a:t>genomieditointimenetelmä</a:t>
            </a:r>
            <a:r>
              <a:rPr lang="en-GB" sz="3200" dirty="0" smtClean="0">
                <a:solidFill>
                  <a:schemeClr val="accent2"/>
                </a:solidFill>
              </a:rPr>
              <a:t/>
            </a:r>
            <a:br>
              <a:rPr lang="en-GB" sz="3200" dirty="0" smtClean="0">
                <a:solidFill>
                  <a:schemeClr val="accent2"/>
                </a:solidFill>
              </a:rPr>
            </a:br>
            <a:r>
              <a:rPr lang="en-GB" sz="1400" dirty="0" err="1" smtClean="0">
                <a:solidFill>
                  <a:schemeClr val="accent2"/>
                </a:solidFill>
              </a:rPr>
              <a:t>kaksi</a:t>
            </a:r>
            <a:r>
              <a:rPr lang="en-GB" sz="1400" dirty="0" smtClean="0">
                <a:solidFill>
                  <a:schemeClr val="accent2"/>
                </a:solidFill>
              </a:rPr>
              <a:t> </a:t>
            </a:r>
            <a:r>
              <a:rPr lang="en-GB" sz="1400" dirty="0" err="1" smtClean="0">
                <a:solidFill>
                  <a:schemeClr val="accent2"/>
                </a:solidFill>
              </a:rPr>
              <a:t>komponenttia</a:t>
            </a:r>
            <a:r>
              <a:rPr lang="en-GB" sz="1400" dirty="0" smtClean="0">
                <a:solidFill>
                  <a:schemeClr val="accent2"/>
                </a:solidFill>
              </a:rPr>
              <a:t> Cas9 </a:t>
            </a:r>
            <a:r>
              <a:rPr lang="en-GB" sz="1400" dirty="0" err="1" smtClean="0">
                <a:solidFill>
                  <a:schemeClr val="accent2"/>
                </a:solidFill>
              </a:rPr>
              <a:t>entsyymi</a:t>
            </a:r>
            <a:r>
              <a:rPr lang="en-GB" sz="1400" dirty="0" smtClean="0">
                <a:solidFill>
                  <a:schemeClr val="accent2"/>
                </a:solidFill>
              </a:rPr>
              <a:t> </a:t>
            </a:r>
            <a:r>
              <a:rPr lang="en-GB" sz="1400" dirty="0" err="1" smtClean="0">
                <a:solidFill>
                  <a:schemeClr val="accent2"/>
                </a:solidFill>
              </a:rPr>
              <a:t>ja</a:t>
            </a:r>
            <a:r>
              <a:rPr lang="en-GB" sz="1400" dirty="0" smtClean="0">
                <a:solidFill>
                  <a:schemeClr val="accent2"/>
                </a:solidFill>
              </a:rPr>
              <a:t> “guide-RNA”</a:t>
            </a:r>
            <a:endParaRPr lang="en-GB" sz="3200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2160" y="6357602"/>
            <a:ext cx="2686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From NEB expressions Issue I, 2014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274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274"/>
            <a:ext cx="8229600" cy="1143000"/>
          </a:xfrm>
        </p:spPr>
        <p:txBody>
          <a:bodyPr/>
          <a:lstStyle/>
          <a:p>
            <a:r>
              <a:rPr lang="en-GB" sz="3600" dirty="0" err="1" smtClean="0">
                <a:solidFill>
                  <a:schemeClr val="accent2"/>
                </a:solidFill>
              </a:rPr>
              <a:t>Käyttö</a:t>
            </a:r>
            <a:r>
              <a:rPr lang="en-GB" sz="3600" dirty="0" smtClean="0">
                <a:solidFill>
                  <a:schemeClr val="accent2"/>
                </a:solidFill>
              </a:rPr>
              <a:t> </a:t>
            </a:r>
            <a:r>
              <a:rPr lang="en-GB" sz="3600" dirty="0" err="1" smtClean="0">
                <a:solidFill>
                  <a:schemeClr val="accent2"/>
                </a:solidFill>
              </a:rPr>
              <a:t>biolääketieteessä</a:t>
            </a:r>
            <a:endParaRPr lang="en-GB" sz="3600" dirty="0">
              <a:solidFill>
                <a:schemeClr val="accent2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067944" y="2582518"/>
            <a:ext cx="975263" cy="1059678"/>
          </a:xfrm>
          <a:custGeom>
            <a:avLst/>
            <a:gdLst>
              <a:gd name="connsiteX0" fmla="*/ 752030 w 975263"/>
              <a:gd name="connsiteY0" fmla="*/ 0 h 1059678"/>
              <a:gd name="connsiteX1" fmla="*/ 752030 w 975263"/>
              <a:gd name="connsiteY1" fmla="*/ 0 h 1059678"/>
              <a:gd name="connsiteX2" fmla="*/ 538385 w 975263"/>
              <a:gd name="connsiteY2" fmla="*/ 17091 h 1059678"/>
              <a:gd name="connsiteX3" fmla="*/ 495656 w 975263"/>
              <a:gd name="connsiteY3" fmla="*/ 25637 h 1059678"/>
              <a:gd name="connsiteX4" fmla="*/ 461473 w 975263"/>
              <a:gd name="connsiteY4" fmla="*/ 34183 h 1059678"/>
              <a:gd name="connsiteX5" fmla="*/ 384561 w 975263"/>
              <a:gd name="connsiteY5" fmla="*/ 51274 h 1059678"/>
              <a:gd name="connsiteX6" fmla="*/ 247828 w 975263"/>
              <a:gd name="connsiteY6" fmla="*/ 136732 h 1059678"/>
              <a:gd name="connsiteX7" fmla="*/ 205099 w 975263"/>
              <a:gd name="connsiteY7" fmla="*/ 188007 h 1059678"/>
              <a:gd name="connsiteX8" fmla="*/ 179462 w 975263"/>
              <a:gd name="connsiteY8" fmla="*/ 222190 h 1059678"/>
              <a:gd name="connsiteX9" fmla="*/ 153824 w 975263"/>
              <a:gd name="connsiteY9" fmla="*/ 239282 h 1059678"/>
              <a:gd name="connsiteX10" fmla="*/ 94004 w 975263"/>
              <a:gd name="connsiteY10" fmla="*/ 307648 h 1059678"/>
              <a:gd name="connsiteX11" fmla="*/ 76912 w 975263"/>
              <a:gd name="connsiteY11" fmla="*/ 358923 h 1059678"/>
              <a:gd name="connsiteX12" fmla="*/ 51275 w 975263"/>
              <a:gd name="connsiteY12" fmla="*/ 376015 h 1059678"/>
              <a:gd name="connsiteX13" fmla="*/ 42729 w 975263"/>
              <a:gd name="connsiteY13" fmla="*/ 401652 h 1059678"/>
              <a:gd name="connsiteX14" fmla="*/ 25637 w 975263"/>
              <a:gd name="connsiteY14" fmla="*/ 427289 h 1059678"/>
              <a:gd name="connsiteX15" fmla="*/ 0 w 975263"/>
              <a:gd name="connsiteY15" fmla="*/ 487110 h 1059678"/>
              <a:gd name="connsiteX16" fmla="*/ 8546 w 975263"/>
              <a:gd name="connsiteY16" fmla="*/ 854579 h 1059678"/>
              <a:gd name="connsiteX17" fmla="*/ 59820 w 975263"/>
              <a:gd name="connsiteY17" fmla="*/ 948583 h 1059678"/>
              <a:gd name="connsiteX18" fmla="*/ 111095 w 975263"/>
              <a:gd name="connsiteY18" fmla="*/ 991312 h 1059678"/>
              <a:gd name="connsiteX19" fmla="*/ 153824 w 975263"/>
              <a:gd name="connsiteY19" fmla="*/ 1016949 h 1059678"/>
              <a:gd name="connsiteX20" fmla="*/ 239282 w 975263"/>
              <a:gd name="connsiteY20" fmla="*/ 1034041 h 1059678"/>
              <a:gd name="connsiteX21" fmla="*/ 264919 w 975263"/>
              <a:gd name="connsiteY21" fmla="*/ 1042587 h 1059678"/>
              <a:gd name="connsiteX22" fmla="*/ 307648 w 975263"/>
              <a:gd name="connsiteY22" fmla="*/ 1051132 h 1059678"/>
              <a:gd name="connsiteX23" fmla="*/ 341832 w 975263"/>
              <a:gd name="connsiteY23" fmla="*/ 1059678 h 1059678"/>
              <a:gd name="connsiteX24" fmla="*/ 435835 w 975263"/>
              <a:gd name="connsiteY24" fmla="*/ 1042587 h 1059678"/>
              <a:gd name="connsiteX25" fmla="*/ 487110 w 975263"/>
              <a:gd name="connsiteY25" fmla="*/ 1008403 h 1059678"/>
              <a:gd name="connsiteX26" fmla="*/ 504202 w 975263"/>
              <a:gd name="connsiteY26" fmla="*/ 982766 h 1059678"/>
              <a:gd name="connsiteX27" fmla="*/ 529839 w 975263"/>
              <a:gd name="connsiteY27" fmla="*/ 957129 h 1059678"/>
              <a:gd name="connsiteX28" fmla="*/ 538385 w 975263"/>
              <a:gd name="connsiteY28" fmla="*/ 931491 h 1059678"/>
              <a:gd name="connsiteX29" fmla="*/ 564022 w 975263"/>
              <a:gd name="connsiteY29" fmla="*/ 880216 h 1059678"/>
              <a:gd name="connsiteX30" fmla="*/ 589660 w 975263"/>
              <a:gd name="connsiteY30" fmla="*/ 828942 h 1059678"/>
              <a:gd name="connsiteX31" fmla="*/ 598205 w 975263"/>
              <a:gd name="connsiteY31" fmla="*/ 803304 h 1059678"/>
              <a:gd name="connsiteX32" fmla="*/ 623843 w 975263"/>
              <a:gd name="connsiteY32" fmla="*/ 760575 h 1059678"/>
              <a:gd name="connsiteX33" fmla="*/ 632389 w 975263"/>
              <a:gd name="connsiteY33" fmla="*/ 709301 h 1059678"/>
              <a:gd name="connsiteX34" fmla="*/ 623843 w 975263"/>
              <a:gd name="connsiteY34" fmla="*/ 512747 h 1059678"/>
              <a:gd name="connsiteX35" fmla="*/ 615297 w 975263"/>
              <a:gd name="connsiteY35" fmla="*/ 487110 h 1059678"/>
              <a:gd name="connsiteX36" fmla="*/ 606751 w 975263"/>
              <a:gd name="connsiteY36" fmla="*/ 452927 h 1059678"/>
              <a:gd name="connsiteX37" fmla="*/ 649480 w 975263"/>
              <a:gd name="connsiteY37" fmla="*/ 410198 h 1059678"/>
              <a:gd name="connsiteX38" fmla="*/ 692209 w 975263"/>
              <a:gd name="connsiteY38" fmla="*/ 376015 h 1059678"/>
              <a:gd name="connsiteX39" fmla="*/ 717847 w 975263"/>
              <a:gd name="connsiteY39" fmla="*/ 358923 h 1059678"/>
              <a:gd name="connsiteX40" fmla="*/ 769121 w 975263"/>
              <a:gd name="connsiteY40" fmla="*/ 341831 h 1059678"/>
              <a:gd name="connsiteX41" fmla="*/ 794759 w 975263"/>
              <a:gd name="connsiteY41" fmla="*/ 324740 h 1059678"/>
              <a:gd name="connsiteX42" fmla="*/ 846034 w 975263"/>
              <a:gd name="connsiteY42" fmla="*/ 307648 h 1059678"/>
              <a:gd name="connsiteX43" fmla="*/ 897308 w 975263"/>
              <a:gd name="connsiteY43" fmla="*/ 282011 h 1059678"/>
              <a:gd name="connsiteX44" fmla="*/ 957129 w 975263"/>
              <a:gd name="connsiteY44" fmla="*/ 230736 h 1059678"/>
              <a:gd name="connsiteX45" fmla="*/ 922946 w 975263"/>
              <a:gd name="connsiteY45" fmla="*/ 42729 h 1059678"/>
              <a:gd name="connsiteX46" fmla="*/ 897308 w 975263"/>
              <a:gd name="connsiteY46" fmla="*/ 17091 h 1059678"/>
              <a:gd name="connsiteX47" fmla="*/ 871671 w 975263"/>
              <a:gd name="connsiteY47" fmla="*/ 8545 h 1059678"/>
              <a:gd name="connsiteX48" fmla="*/ 752030 w 975263"/>
              <a:gd name="connsiteY48" fmla="*/ 0 h 105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75263" h="1059678">
                <a:moveTo>
                  <a:pt x="752030" y="0"/>
                </a:moveTo>
                <a:lnTo>
                  <a:pt x="752030" y="0"/>
                </a:lnTo>
                <a:cubicBezTo>
                  <a:pt x="680815" y="5697"/>
                  <a:pt x="608440" y="3080"/>
                  <a:pt x="538385" y="17091"/>
                </a:cubicBezTo>
                <a:cubicBezTo>
                  <a:pt x="524142" y="19940"/>
                  <a:pt x="509835" y="22486"/>
                  <a:pt x="495656" y="25637"/>
                </a:cubicBezTo>
                <a:cubicBezTo>
                  <a:pt x="484191" y="28185"/>
                  <a:pt x="472990" y="31880"/>
                  <a:pt x="461473" y="34183"/>
                </a:cubicBezTo>
                <a:cubicBezTo>
                  <a:pt x="386269" y="49224"/>
                  <a:pt x="434457" y="34643"/>
                  <a:pt x="384561" y="51274"/>
                </a:cubicBezTo>
                <a:cubicBezTo>
                  <a:pt x="288539" y="115288"/>
                  <a:pt x="334401" y="87262"/>
                  <a:pt x="247828" y="136732"/>
                </a:cubicBezTo>
                <a:cubicBezTo>
                  <a:pt x="210051" y="193397"/>
                  <a:pt x="254450" y="130431"/>
                  <a:pt x="205099" y="188007"/>
                </a:cubicBezTo>
                <a:cubicBezTo>
                  <a:pt x="195830" y="198821"/>
                  <a:pt x="189533" y="212119"/>
                  <a:pt x="179462" y="222190"/>
                </a:cubicBezTo>
                <a:cubicBezTo>
                  <a:pt x="172199" y="229453"/>
                  <a:pt x="161622" y="232598"/>
                  <a:pt x="153824" y="239282"/>
                </a:cubicBezTo>
                <a:cubicBezTo>
                  <a:pt x="122846" y="265835"/>
                  <a:pt x="117575" y="276220"/>
                  <a:pt x="94004" y="307648"/>
                </a:cubicBezTo>
                <a:cubicBezTo>
                  <a:pt x="88307" y="324740"/>
                  <a:pt x="86461" y="343645"/>
                  <a:pt x="76912" y="358923"/>
                </a:cubicBezTo>
                <a:cubicBezTo>
                  <a:pt x="71469" y="367633"/>
                  <a:pt x="57691" y="367995"/>
                  <a:pt x="51275" y="376015"/>
                </a:cubicBezTo>
                <a:cubicBezTo>
                  <a:pt x="45648" y="383049"/>
                  <a:pt x="46758" y="393595"/>
                  <a:pt x="42729" y="401652"/>
                </a:cubicBezTo>
                <a:cubicBezTo>
                  <a:pt x="38136" y="410838"/>
                  <a:pt x="30733" y="418371"/>
                  <a:pt x="25637" y="427289"/>
                </a:cubicBezTo>
                <a:cubicBezTo>
                  <a:pt x="8744" y="456853"/>
                  <a:pt x="9587" y="458351"/>
                  <a:pt x="0" y="487110"/>
                </a:cubicBezTo>
                <a:cubicBezTo>
                  <a:pt x="2849" y="609600"/>
                  <a:pt x="3337" y="732167"/>
                  <a:pt x="8546" y="854579"/>
                </a:cubicBezTo>
                <a:cubicBezTo>
                  <a:pt x="10177" y="892901"/>
                  <a:pt x="37090" y="920170"/>
                  <a:pt x="59820" y="948583"/>
                </a:cubicBezTo>
                <a:cubicBezTo>
                  <a:pt x="76757" y="969754"/>
                  <a:pt x="88969" y="977483"/>
                  <a:pt x="111095" y="991312"/>
                </a:cubicBezTo>
                <a:cubicBezTo>
                  <a:pt x="125180" y="1000115"/>
                  <a:pt x="138066" y="1011696"/>
                  <a:pt x="153824" y="1016949"/>
                </a:cubicBezTo>
                <a:cubicBezTo>
                  <a:pt x="181383" y="1026135"/>
                  <a:pt x="211723" y="1024854"/>
                  <a:pt x="239282" y="1034041"/>
                </a:cubicBezTo>
                <a:cubicBezTo>
                  <a:pt x="247828" y="1036890"/>
                  <a:pt x="256180" y="1040402"/>
                  <a:pt x="264919" y="1042587"/>
                </a:cubicBezTo>
                <a:cubicBezTo>
                  <a:pt x="279010" y="1046110"/>
                  <a:pt x="293469" y="1047981"/>
                  <a:pt x="307648" y="1051132"/>
                </a:cubicBezTo>
                <a:cubicBezTo>
                  <a:pt x="319114" y="1053680"/>
                  <a:pt x="330437" y="1056829"/>
                  <a:pt x="341832" y="1059678"/>
                </a:cubicBezTo>
                <a:cubicBezTo>
                  <a:pt x="356722" y="1057817"/>
                  <a:pt x="412891" y="1055334"/>
                  <a:pt x="435835" y="1042587"/>
                </a:cubicBezTo>
                <a:cubicBezTo>
                  <a:pt x="453792" y="1032611"/>
                  <a:pt x="487110" y="1008403"/>
                  <a:pt x="487110" y="1008403"/>
                </a:cubicBezTo>
                <a:cubicBezTo>
                  <a:pt x="492807" y="999857"/>
                  <a:pt x="497627" y="990656"/>
                  <a:pt x="504202" y="982766"/>
                </a:cubicBezTo>
                <a:cubicBezTo>
                  <a:pt x="511939" y="973482"/>
                  <a:pt x="523135" y="967185"/>
                  <a:pt x="529839" y="957129"/>
                </a:cubicBezTo>
                <a:cubicBezTo>
                  <a:pt x="534836" y="949634"/>
                  <a:pt x="534726" y="939723"/>
                  <a:pt x="538385" y="931491"/>
                </a:cubicBezTo>
                <a:cubicBezTo>
                  <a:pt x="546146" y="914029"/>
                  <a:pt x="556261" y="897678"/>
                  <a:pt x="564022" y="880216"/>
                </a:cubicBezTo>
                <a:cubicBezTo>
                  <a:pt x="587607" y="827150"/>
                  <a:pt x="554127" y="882239"/>
                  <a:pt x="589660" y="828942"/>
                </a:cubicBezTo>
                <a:cubicBezTo>
                  <a:pt x="592508" y="820396"/>
                  <a:pt x="594176" y="811361"/>
                  <a:pt x="598205" y="803304"/>
                </a:cubicBezTo>
                <a:cubicBezTo>
                  <a:pt x="605633" y="788447"/>
                  <a:pt x="618166" y="776185"/>
                  <a:pt x="623843" y="760575"/>
                </a:cubicBezTo>
                <a:cubicBezTo>
                  <a:pt x="629765" y="744291"/>
                  <a:pt x="629540" y="726392"/>
                  <a:pt x="632389" y="709301"/>
                </a:cubicBezTo>
                <a:cubicBezTo>
                  <a:pt x="629540" y="643783"/>
                  <a:pt x="628873" y="578134"/>
                  <a:pt x="623843" y="512747"/>
                </a:cubicBezTo>
                <a:cubicBezTo>
                  <a:pt x="623152" y="503766"/>
                  <a:pt x="617772" y="495771"/>
                  <a:pt x="615297" y="487110"/>
                </a:cubicBezTo>
                <a:cubicBezTo>
                  <a:pt x="612070" y="475817"/>
                  <a:pt x="609600" y="464321"/>
                  <a:pt x="606751" y="452927"/>
                </a:cubicBezTo>
                <a:cubicBezTo>
                  <a:pt x="652331" y="384557"/>
                  <a:pt x="592507" y="467171"/>
                  <a:pt x="649480" y="410198"/>
                </a:cubicBezTo>
                <a:cubicBezTo>
                  <a:pt x="688135" y="371543"/>
                  <a:pt x="642299" y="392650"/>
                  <a:pt x="692209" y="376015"/>
                </a:cubicBezTo>
                <a:cubicBezTo>
                  <a:pt x="700755" y="370318"/>
                  <a:pt x="708461" y="363095"/>
                  <a:pt x="717847" y="358923"/>
                </a:cubicBezTo>
                <a:cubicBezTo>
                  <a:pt x="734310" y="351606"/>
                  <a:pt x="754131" y="351824"/>
                  <a:pt x="769121" y="341831"/>
                </a:cubicBezTo>
                <a:cubicBezTo>
                  <a:pt x="777667" y="336134"/>
                  <a:pt x="785373" y="328911"/>
                  <a:pt x="794759" y="324740"/>
                </a:cubicBezTo>
                <a:cubicBezTo>
                  <a:pt x="811222" y="317423"/>
                  <a:pt x="831043" y="317641"/>
                  <a:pt x="846034" y="307648"/>
                </a:cubicBezTo>
                <a:cubicBezTo>
                  <a:pt x="879166" y="285560"/>
                  <a:pt x="861928" y="293805"/>
                  <a:pt x="897308" y="282011"/>
                </a:cubicBezTo>
                <a:cubicBezTo>
                  <a:pt x="900010" y="279984"/>
                  <a:pt x="956336" y="240256"/>
                  <a:pt x="957129" y="230736"/>
                </a:cubicBezTo>
                <a:cubicBezTo>
                  <a:pt x="972167" y="50280"/>
                  <a:pt x="1001787" y="69007"/>
                  <a:pt x="922946" y="42729"/>
                </a:cubicBezTo>
                <a:cubicBezTo>
                  <a:pt x="914400" y="34183"/>
                  <a:pt x="907364" y="23795"/>
                  <a:pt x="897308" y="17091"/>
                </a:cubicBezTo>
                <a:cubicBezTo>
                  <a:pt x="889813" y="12094"/>
                  <a:pt x="880661" y="9107"/>
                  <a:pt x="871671" y="8545"/>
                </a:cubicBezTo>
                <a:lnTo>
                  <a:pt x="75203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452501" y="2637293"/>
            <a:ext cx="1341690" cy="763014"/>
          </a:xfrm>
          <a:custGeom>
            <a:avLst/>
            <a:gdLst>
              <a:gd name="connsiteX0" fmla="*/ 1341690 w 1341690"/>
              <a:gd name="connsiteY0" fmla="*/ 456285 h 763014"/>
              <a:gd name="connsiteX1" fmla="*/ 572568 w 1341690"/>
              <a:gd name="connsiteY1" fmla="*/ 20449 h 763014"/>
              <a:gd name="connsiteX2" fmla="*/ 504202 w 1341690"/>
              <a:gd name="connsiteY2" fmla="*/ 97361 h 763014"/>
              <a:gd name="connsiteX3" fmla="*/ 820396 w 1341690"/>
              <a:gd name="connsiteY3" fmla="*/ 328098 h 763014"/>
              <a:gd name="connsiteX4" fmla="*/ 965675 w 1341690"/>
              <a:gd name="connsiteY4" fmla="*/ 499014 h 763014"/>
              <a:gd name="connsiteX5" fmla="*/ 854579 w 1341690"/>
              <a:gd name="connsiteY5" fmla="*/ 738296 h 763014"/>
              <a:gd name="connsiteX6" fmla="*/ 0 w 1341690"/>
              <a:gd name="connsiteY6" fmla="*/ 755387 h 763014"/>
              <a:gd name="connsiteX7" fmla="*/ 0 w 1341690"/>
              <a:gd name="connsiteY7" fmla="*/ 755387 h 76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1690" h="763014">
                <a:moveTo>
                  <a:pt x="1341690" y="456285"/>
                </a:moveTo>
                <a:cubicBezTo>
                  <a:pt x="1026919" y="268277"/>
                  <a:pt x="712149" y="80270"/>
                  <a:pt x="572568" y="20449"/>
                </a:cubicBezTo>
                <a:cubicBezTo>
                  <a:pt x="432987" y="-39372"/>
                  <a:pt x="462897" y="46086"/>
                  <a:pt x="504202" y="97361"/>
                </a:cubicBezTo>
                <a:cubicBezTo>
                  <a:pt x="545507" y="148636"/>
                  <a:pt x="743484" y="261156"/>
                  <a:pt x="820396" y="328098"/>
                </a:cubicBezTo>
                <a:cubicBezTo>
                  <a:pt x="897308" y="395040"/>
                  <a:pt x="959978" y="430648"/>
                  <a:pt x="965675" y="499014"/>
                </a:cubicBezTo>
                <a:cubicBezTo>
                  <a:pt x="971372" y="567380"/>
                  <a:pt x="1015525" y="695567"/>
                  <a:pt x="854579" y="738296"/>
                </a:cubicBezTo>
                <a:cubicBezTo>
                  <a:pt x="693633" y="781025"/>
                  <a:pt x="0" y="755387"/>
                  <a:pt x="0" y="755387"/>
                </a:cubicBezTo>
                <a:lnTo>
                  <a:pt x="0" y="75538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771800" y="3501008"/>
            <a:ext cx="288032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771800" y="3573016"/>
            <a:ext cx="288032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452501" y="3400307"/>
            <a:ext cx="543435" cy="100701"/>
          </a:xfrm>
          <a:prstGeom prst="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995936" y="3400307"/>
            <a:ext cx="127410" cy="1007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773991" y="257261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Cas9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347864" y="2503587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gRNA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991683" y="3112357"/>
            <a:ext cx="1038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rgbClr val="3333FF"/>
                </a:solidFill>
              </a:rPr>
              <a:t>Kohde</a:t>
            </a:r>
            <a:r>
              <a:rPr lang="en-GB" sz="1200" dirty="0" err="1" smtClean="0"/>
              <a:t>+</a:t>
            </a:r>
            <a:r>
              <a:rPr lang="en-GB" sz="1200" dirty="0" err="1" smtClean="0">
                <a:solidFill>
                  <a:srgbClr val="FF0000"/>
                </a:solidFill>
              </a:rPr>
              <a:t>PAM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43207" y="364219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Kohdegeeni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483768" y="1988840"/>
            <a:ext cx="648072" cy="5837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80784" y="155679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Geenin</a:t>
            </a:r>
            <a:r>
              <a:rPr lang="en-GB" dirty="0" smtClean="0"/>
              <a:t> </a:t>
            </a:r>
            <a:r>
              <a:rPr lang="en-GB" dirty="0" err="1" smtClean="0"/>
              <a:t>poisto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283968" y="1741458"/>
            <a:ext cx="0" cy="7621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35074" y="126876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Geeniaktivaatio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135628" y="2122522"/>
            <a:ext cx="804524" cy="3810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40323" y="164251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Geenirepressio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2771800" y="3933056"/>
            <a:ext cx="73932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79701" y="470332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mutaation</a:t>
            </a:r>
            <a:r>
              <a:rPr lang="en-GB" dirty="0" smtClean="0"/>
              <a:t> </a:t>
            </a:r>
            <a:r>
              <a:rPr lang="en-GB" dirty="0" err="1" smtClean="0"/>
              <a:t>teko</a:t>
            </a:r>
            <a:r>
              <a:rPr lang="en-GB" dirty="0" smtClean="0"/>
              <a:t>/</a:t>
            </a:r>
            <a:r>
              <a:rPr lang="en-GB" dirty="0" err="1" smtClean="0"/>
              <a:t>korjaaminen</a:t>
            </a:r>
            <a:endParaRPr lang="en-GB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860032" y="4011528"/>
            <a:ext cx="637234" cy="4975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43207" y="458112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eläinmallit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7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en-GB" sz="2800" dirty="0" err="1" smtClean="0">
                <a:solidFill>
                  <a:schemeClr val="accent2"/>
                </a:solidFill>
              </a:rPr>
              <a:t>Geenin</a:t>
            </a:r>
            <a:r>
              <a:rPr lang="en-GB" sz="2800" dirty="0" smtClean="0">
                <a:solidFill>
                  <a:schemeClr val="accent2"/>
                </a:solidFill>
              </a:rPr>
              <a:t> </a:t>
            </a:r>
            <a:r>
              <a:rPr lang="en-GB" sz="2800" dirty="0" err="1" smtClean="0">
                <a:solidFill>
                  <a:schemeClr val="accent2"/>
                </a:solidFill>
              </a:rPr>
              <a:t>poisto</a:t>
            </a:r>
            <a:r>
              <a:rPr lang="en-GB" sz="2800" dirty="0" smtClean="0">
                <a:solidFill>
                  <a:schemeClr val="accent2"/>
                </a:solidFill>
              </a:rPr>
              <a:t> – </a:t>
            </a:r>
            <a:r>
              <a:rPr lang="en-GB" sz="2800" dirty="0" err="1" smtClean="0">
                <a:solidFill>
                  <a:schemeClr val="accent2"/>
                </a:solidFill>
              </a:rPr>
              <a:t>mikä</a:t>
            </a:r>
            <a:r>
              <a:rPr lang="en-GB" sz="2800" dirty="0" smtClean="0">
                <a:solidFill>
                  <a:schemeClr val="accent2"/>
                </a:solidFill>
              </a:rPr>
              <a:t> </a:t>
            </a:r>
            <a:r>
              <a:rPr lang="en-GB" sz="2800" dirty="0" err="1" smtClean="0">
                <a:solidFill>
                  <a:schemeClr val="accent2"/>
                </a:solidFill>
              </a:rPr>
              <a:t>vaikutus</a:t>
            </a:r>
            <a:r>
              <a:rPr lang="en-GB" sz="2800" dirty="0" smtClean="0">
                <a:solidFill>
                  <a:schemeClr val="accent2"/>
                </a:solidFill>
              </a:rPr>
              <a:t> on </a:t>
            </a:r>
            <a:r>
              <a:rPr lang="en-GB" sz="2800" dirty="0" err="1" smtClean="0">
                <a:solidFill>
                  <a:schemeClr val="accent2"/>
                </a:solidFill>
              </a:rPr>
              <a:t>syöpägeenin</a:t>
            </a:r>
            <a:r>
              <a:rPr lang="en-GB" sz="2800" dirty="0" smtClean="0">
                <a:solidFill>
                  <a:schemeClr val="accent2"/>
                </a:solidFill>
              </a:rPr>
              <a:t> </a:t>
            </a:r>
            <a:r>
              <a:rPr lang="en-GB" sz="2800" dirty="0" err="1" smtClean="0">
                <a:solidFill>
                  <a:schemeClr val="accent2"/>
                </a:solidFill>
              </a:rPr>
              <a:t>poistolla</a:t>
            </a:r>
            <a:r>
              <a:rPr lang="en-GB" sz="2800" dirty="0" smtClean="0">
                <a:solidFill>
                  <a:schemeClr val="accent2"/>
                </a:solidFill>
              </a:rPr>
              <a:t>?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89001" y="1619508"/>
            <a:ext cx="4006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i-FI" dirty="0" smtClean="0"/>
              <a:t>Myo10 rintasyövässä (1379 potilasta)</a:t>
            </a:r>
            <a:endParaRPr lang="en-GB" dirty="0"/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62744" y="2163990"/>
            <a:ext cx="3886200" cy="2971800"/>
            <a:chOff x="240" y="1008"/>
            <a:chExt cx="2976" cy="2122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240" y="1008"/>
              <a:ext cx="2976" cy="2122"/>
              <a:chOff x="480" y="96"/>
              <a:chExt cx="5136" cy="3898"/>
            </a:xfrm>
          </p:grpSpPr>
          <p:pic>
            <p:nvPicPr>
              <p:cNvPr id="12" name="Picture 5" descr="neg_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2064"/>
                <a:ext cx="2544" cy="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6" descr="+1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064"/>
                <a:ext cx="2592" cy="19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 descr="+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96"/>
                <a:ext cx="2592" cy="1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 descr="+2_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96"/>
                <a:ext cx="2544" cy="1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480" y="96"/>
                <a:ext cx="5136" cy="388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>
                <a:off x="480" y="2064"/>
                <a:ext cx="51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3072" y="96"/>
                <a:ext cx="0" cy="38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287" y="1008"/>
              <a:ext cx="711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i-FI" b="1" dirty="0" smtClean="0"/>
                <a:t>korkea</a:t>
              </a:r>
              <a:endParaRPr lang="en-GB" b="1" dirty="0"/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1824" y="1056"/>
              <a:ext cx="711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i-FI" b="1" dirty="0" smtClean="0"/>
                <a:t>korkea</a:t>
              </a:r>
              <a:endParaRPr lang="en-GB" b="1" dirty="0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287" y="2112"/>
              <a:ext cx="947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i-FI" b="1" dirty="0" smtClean="0"/>
                <a:t>keskitaso</a:t>
              </a:r>
              <a:endParaRPr lang="en-GB" b="1" dirty="0"/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1824" y="2112"/>
              <a:ext cx="1173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i-FI" b="1" dirty="0" smtClean="0"/>
                <a:t>negatiivinen</a:t>
              </a:r>
              <a:endParaRPr lang="en-GB" b="1" dirty="0"/>
            </a:p>
          </p:txBody>
        </p:sp>
      </p:grpSp>
      <p:pic>
        <p:nvPicPr>
          <p:cNvPr id="19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44" y="2102077"/>
            <a:ext cx="3778696" cy="363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7327435" y="3402333"/>
            <a:ext cx="10193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i-FI" sz="1400" dirty="0"/>
              <a:t>P=0.008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5576915" y="4335363"/>
            <a:ext cx="22354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i-FI" sz="1400" dirty="0" smtClean="0">
                <a:solidFill>
                  <a:srgbClr val="0070C0"/>
                </a:solidFill>
              </a:rPr>
              <a:t>Matala-negatiivinen</a:t>
            </a:r>
            <a:endParaRPr lang="fi-FI" sz="1400" dirty="0">
              <a:solidFill>
                <a:srgbClr val="0070C0"/>
              </a:solidFill>
            </a:endParaRPr>
          </a:p>
          <a:p>
            <a:pPr eaLnBrk="1" hangingPunct="1"/>
            <a:r>
              <a:rPr lang="fi-FI" sz="1400" dirty="0" smtClean="0">
                <a:solidFill>
                  <a:srgbClr val="FF0000"/>
                </a:solidFill>
              </a:rPr>
              <a:t>korkea Myo10</a:t>
            </a:r>
            <a:endParaRPr lang="fi-FI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5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1" b="1173"/>
          <a:stretch/>
        </p:blipFill>
        <p:spPr bwMode="auto">
          <a:xfrm>
            <a:off x="-547637" y="1553042"/>
            <a:ext cx="1519117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6286" y="3501008"/>
            <a:ext cx="1849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Rintasyövän</a:t>
            </a:r>
          </a:p>
          <a:p>
            <a:r>
              <a:rPr lang="fi-FI" dirty="0"/>
              <a:t>e</a:t>
            </a:r>
            <a:r>
              <a:rPr lang="fi-FI" dirty="0" smtClean="0"/>
              <a:t>täpesäkkeet </a:t>
            </a:r>
          </a:p>
          <a:p>
            <a:r>
              <a:rPr lang="fi-FI" dirty="0" smtClean="0"/>
              <a:t>keuhkossa</a:t>
            </a:r>
            <a:endParaRPr lang="fi-FI" dirty="0"/>
          </a:p>
        </p:txBody>
      </p:sp>
      <p:sp>
        <p:nvSpPr>
          <p:cNvPr id="6" name="Rectangle 5"/>
          <p:cNvSpPr/>
          <p:nvPr/>
        </p:nvSpPr>
        <p:spPr>
          <a:xfrm>
            <a:off x="3131840" y="476672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chemeClr val="accent2"/>
                </a:solidFill>
              </a:rPr>
              <a:t>Geenin</a:t>
            </a:r>
            <a:r>
              <a:rPr lang="en-GB" sz="3600" dirty="0">
                <a:solidFill>
                  <a:schemeClr val="accent2"/>
                </a:solidFill>
              </a:rPr>
              <a:t> </a:t>
            </a:r>
            <a:r>
              <a:rPr lang="en-GB" sz="3600" dirty="0" err="1">
                <a:solidFill>
                  <a:schemeClr val="accent2"/>
                </a:solidFill>
              </a:rPr>
              <a:t>poisto</a:t>
            </a:r>
            <a:r>
              <a:rPr lang="en-GB" sz="3600" dirty="0">
                <a:solidFill>
                  <a:schemeClr val="accent2"/>
                </a:solidFill>
              </a:rPr>
              <a:t>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1575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accent2"/>
                </a:solidFill>
              </a:rPr>
              <a:t>Geenin</a:t>
            </a:r>
            <a:r>
              <a:rPr lang="en-GB" dirty="0" smtClean="0">
                <a:solidFill>
                  <a:schemeClr val="accent2"/>
                </a:solidFill>
              </a:rPr>
              <a:t> </a:t>
            </a:r>
            <a:r>
              <a:rPr lang="en-GB" dirty="0" err="1" smtClean="0">
                <a:solidFill>
                  <a:schemeClr val="accent2"/>
                </a:solidFill>
              </a:rPr>
              <a:t>leimaaminen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m</a:t>
            </a:r>
            <a:r>
              <a:rPr lang="en-GB" dirty="0" err="1" smtClean="0"/>
              <a:t>ahdollisuus</a:t>
            </a:r>
            <a:r>
              <a:rPr lang="en-GB" dirty="0" smtClean="0"/>
              <a:t> </a:t>
            </a:r>
            <a:r>
              <a:rPr lang="en-GB" dirty="0" err="1" smtClean="0"/>
              <a:t>katsoa</a:t>
            </a:r>
            <a:r>
              <a:rPr lang="en-GB" dirty="0" smtClean="0"/>
              <a:t> </a:t>
            </a:r>
            <a:r>
              <a:rPr lang="en-GB" dirty="0" err="1" smtClean="0"/>
              <a:t>fluoresoivasti</a:t>
            </a:r>
            <a:r>
              <a:rPr lang="en-GB" dirty="0" smtClean="0"/>
              <a:t> </a:t>
            </a:r>
            <a:r>
              <a:rPr lang="en-GB" dirty="0" err="1" smtClean="0"/>
              <a:t>leimattuja</a:t>
            </a:r>
            <a:r>
              <a:rPr lang="en-GB" dirty="0" smtClean="0"/>
              <a:t> </a:t>
            </a:r>
            <a:r>
              <a:rPr lang="en-GB" dirty="0" err="1" smtClean="0"/>
              <a:t>endogeenisiä</a:t>
            </a:r>
            <a:r>
              <a:rPr lang="en-GB" dirty="0" smtClean="0"/>
              <a:t> </a:t>
            </a:r>
            <a:r>
              <a:rPr lang="en-GB" dirty="0" err="1" smtClean="0"/>
              <a:t>proteiinejä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4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https://www.utu.fi/fi/Yliopisto/galleria/PublishingImages/logo_rgb/turun_yliopisto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224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99463"/>
            <a:ext cx="1063324" cy="881685"/>
          </a:xfrm>
          <a:prstGeom prst="rect">
            <a:avLst/>
          </a:prstGeom>
        </p:spPr>
      </p:pic>
      <p:pic>
        <p:nvPicPr>
          <p:cNvPr id="3" name="MAX_Position 1_3_merg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0058" y="1628800"/>
            <a:ext cx="4876800" cy="487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7954" y="644296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Guillaume </a:t>
            </a:r>
            <a:r>
              <a:rPr lang="en-GB" dirty="0"/>
              <a:t>J</a:t>
            </a:r>
            <a:r>
              <a:rPr lang="en-GB" dirty="0" smtClean="0"/>
              <a:t>acquemet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4837" y="296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solidFill>
                  <a:schemeClr val="accent2"/>
                </a:solidFill>
              </a:rPr>
              <a:t>Myo10 geenin indusoimat</a:t>
            </a:r>
            <a:br>
              <a:rPr lang="fi-FI" dirty="0" smtClean="0">
                <a:solidFill>
                  <a:schemeClr val="accent2"/>
                </a:solidFill>
              </a:rPr>
            </a:br>
            <a:r>
              <a:rPr lang="fi-FI" dirty="0" err="1" smtClean="0">
                <a:solidFill>
                  <a:schemeClr val="accent2"/>
                </a:solidFill>
              </a:rPr>
              <a:t>filopodiat</a:t>
            </a:r>
            <a:r>
              <a:rPr lang="fi-FI" dirty="0" smtClean="0">
                <a:solidFill>
                  <a:schemeClr val="accent2"/>
                </a:solidFill>
              </a:rPr>
              <a:t> vetävät solua eteenpäin</a:t>
            </a:r>
            <a:endParaRPr lang="fi-FI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6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6" y="1628800"/>
            <a:ext cx="8874044" cy="398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3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>
                <a:solidFill>
                  <a:schemeClr val="accent2"/>
                </a:solidFill>
              </a:rPr>
              <a:t>Mikä</a:t>
            </a:r>
            <a:r>
              <a:rPr lang="en-GB" altLang="en-US" dirty="0">
                <a:solidFill>
                  <a:schemeClr val="accent2"/>
                </a:solidFill>
              </a:rPr>
              <a:t> </a:t>
            </a:r>
            <a:r>
              <a:rPr lang="en-GB" altLang="en-US" dirty="0" err="1">
                <a:solidFill>
                  <a:schemeClr val="accent2"/>
                </a:solidFill>
              </a:rPr>
              <a:t>syöpä</a:t>
            </a:r>
            <a:r>
              <a:rPr lang="en-GB" altLang="en-US" dirty="0">
                <a:solidFill>
                  <a:schemeClr val="accent2"/>
                </a:solidFill>
              </a:rPr>
              <a:t> on?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Yhteisnimitys yli 200 eri sairaudelle</a:t>
            </a:r>
          </a:p>
          <a:p>
            <a:r>
              <a:rPr lang="en-GB" altLang="en-US"/>
              <a:t>Yhteisenä piirteenä solujen hallitsematon jakautuminen, joka tuhoaa normaaleja kudoksia</a:t>
            </a:r>
          </a:p>
          <a:p>
            <a:r>
              <a:rPr lang="en-GB" altLang="en-US"/>
              <a:t>Syöpä syntyy jokaisen omista soluista virheiden seurauksena</a:t>
            </a:r>
          </a:p>
          <a:p>
            <a:r>
              <a:rPr lang="en-GB" altLang="en-US"/>
              <a:t>Lisääntynyt tieto syövän biologiasta on jo tuonut mullistavia uusia hoitoja kliiniseen käyttöön</a:t>
            </a:r>
          </a:p>
        </p:txBody>
      </p:sp>
    </p:spTree>
    <p:extLst>
      <p:ext uri="{BB962C8B-B14F-4D97-AF65-F5344CB8AC3E}">
        <p14:creationId xmlns:p14="http://schemas.microsoft.com/office/powerpoint/2010/main" val="2082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-166688"/>
            <a:ext cx="9486900" cy="719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29" y="44624"/>
            <a:ext cx="8229600" cy="1143000"/>
          </a:xfrm>
        </p:spPr>
        <p:txBody>
          <a:bodyPr/>
          <a:lstStyle/>
          <a:p>
            <a:r>
              <a:rPr lang="en-GB" sz="3600" dirty="0" err="1" smtClean="0">
                <a:solidFill>
                  <a:schemeClr val="accent2"/>
                </a:solidFill>
              </a:rPr>
              <a:t>Mutaation</a:t>
            </a:r>
            <a:r>
              <a:rPr lang="en-GB" sz="3600" dirty="0" smtClean="0">
                <a:solidFill>
                  <a:schemeClr val="accent2"/>
                </a:solidFill>
              </a:rPr>
              <a:t> </a:t>
            </a:r>
            <a:r>
              <a:rPr lang="en-GB" sz="3600" dirty="0" err="1" smtClean="0">
                <a:solidFill>
                  <a:schemeClr val="accent2"/>
                </a:solidFill>
              </a:rPr>
              <a:t>tekeminen</a:t>
            </a:r>
            <a:endParaRPr lang="en-GB" sz="3600" dirty="0">
              <a:solidFill>
                <a:schemeClr val="accent2"/>
              </a:solidFill>
            </a:endParaRPr>
          </a:p>
        </p:txBody>
      </p:sp>
      <p:pic>
        <p:nvPicPr>
          <p:cNvPr id="91138" name="Picture 2" descr="C:\Users\jivaska\AppData\Local\Microsoft\Windows\Temporary Internet Files\Content.Outlook\NLSNCUBF\COSM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4283922" cy="52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5" t="9783" r="11564" b="20933"/>
          <a:stretch/>
        </p:blipFill>
        <p:spPr bwMode="auto">
          <a:xfrm>
            <a:off x="4819292" y="3933056"/>
            <a:ext cx="2227310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5104"/>
            <a:ext cx="2411714" cy="236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1852302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Onkogeeniä</a:t>
            </a:r>
            <a:r>
              <a:rPr lang="en-GB" dirty="0" smtClean="0"/>
              <a:t> </a:t>
            </a:r>
            <a:r>
              <a:rPr lang="en-GB" dirty="0" err="1" smtClean="0"/>
              <a:t>aktivoivan</a:t>
            </a:r>
            <a:endParaRPr lang="en-GB" dirty="0"/>
          </a:p>
          <a:p>
            <a:r>
              <a:rPr lang="en-GB" dirty="0" err="1"/>
              <a:t>m</a:t>
            </a:r>
            <a:r>
              <a:rPr lang="en-GB" dirty="0" err="1" smtClean="0"/>
              <a:t>utaation</a:t>
            </a:r>
            <a:r>
              <a:rPr lang="en-GB" dirty="0" smtClean="0"/>
              <a:t> </a:t>
            </a:r>
            <a:r>
              <a:rPr lang="en-GB" dirty="0" err="1" smtClean="0"/>
              <a:t>vaikutukset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71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23496"/>
          <a:stretch/>
        </p:blipFill>
        <p:spPr bwMode="auto">
          <a:xfrm>
            <a:off x="-189745" y="1844824"/>
            <a:ext cx="8886889" cy="40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6425683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Mou</a:t>
            </a:r>
            <a:r>
              <a:rPr lang="en-GB" dirty="0" smtClean="0"/>
              <a:t> et al., Genome Medicine 2015 7:53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427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600" kern="0" dirty="0" err="1" smtClean="0">
                <a:solidFill>
                  <a:schemeClr val="accent2"/>
                </a:solidFill>
              </a:rPr>
              <a:t>Käyttö</a:t>
            </a:r>
            <a:r>
              <a:rPr lang="en-GB" sz="3600" kern="0" dirty="0" smtClean="0">
                <a:solidFill>
                  <a:schemeClr val="accent2"/>
                </a:solidFill>
              </a:rPr>
              <a:t>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eläinmalleissa</a:t>
            </a:r>
            <a:r>
              <a:rPr lang="en-GB" sz="3600" kern="0" dirty="0" smtClean="0">
                <a:solidFill>
                  <a:schemeClr val="accent2"/>
                </a:solidFill>
              </a:rPr>
              <a:t>:</a:t>
            </a:r>
          </a:p>
          <a:p>
            <a:r>
              <a:rPr lang="en-GB" sz="3600" kern="0" dirty="0" err="1" smtClean="0">
                <a:solidFill>
                  <a:schemeClr val="accent2"/>
                </a:solidFill>
              </a:rPr>
              <a:t>Iturata</a:t>
            </a:r>
            <a:r>
              <a:rPr lang="en-GB" sz="3600" kern="0" dirty="0" smtClean="0">
                <a:solidFill>
                  <a:schemeClr val="accent2"/>
                </a:solidFill>
              </a:rPr>
              <a:t>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vai</a:t>
            </a:r>
            <a:r>
              <a:rPr lang="en-GB" sz="3600" kern="0" dirty="0" smtClean="0">
                <a:solidFill>
                  <a:schemeClr val="accent2"/>
                </a:solidFill>
              </a:rPr>
              <a:t>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somaattinen</a:t>
            </a:r>
            <a:r>
              <a:rPr lang="en-GB" sz="3600" kern="0" dirty="0" smtClean="0">
                <a:solidFill>
                  <a:schemeClr val="accent2"/>
                </a:solidFill>
              </a:rPr>
              <a:t>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mutaatio</a:t>
            </a:r>
            <a:endParaRPr lang="en-GB" sz="36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3" y="1268759"/>
            <a:ext cx="8998808" cy="52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7544" y="427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600" kern="0" dirty="0" smtClean="0">
                <a:solidFill>
                  <a:schemeClr val="accent2"/>
                </a:solidFill>
              </a:rPr>
              <a:t>KRAS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geenin</a:t>
            </a:r>
            <a:r>
              <a:rPr lang="en-GB" sz="3600" kern="0" dirty="0" smtClean="0">
                <a:solidFill>
                  <a:schemeClr val="accent2"/>
                </a:solidFill>
              </a:rPr>
              <a:t>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mutaatio</a:t>
            </a:r>
            <a:r>
              <a:rPr lang="en-GB" sz="3600" kern="0" dirty="0" smtClean="0">
                <a:solidFill>
                  <a:schemeClr val="accent2"/>
                </a:solidFill>
              </a:rPr>
              <a:t> on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useita</a:t>
            </a:r>
            <a:r>
              <a:rPr lang="en-GB" sz="3600" kern="0" dirty="0" smtClean="0">
                <a:solidFill>
                  <a:schemeClr val="accent2"/>
                </a:solidFill>
              </a:rPr>
              <a:t>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syöpiä</a:t>
            </a:r>
            <a:r>
              <a:rPr lang="en-GB" sz="3600" kern="0" dirty="0" smtClean="0">
                <a:solidFill>
                  <a:schemeClr val="accent2"/>
                </a:solidFill>
              </a:rPr>
              <a:t>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ajava</a:t>
            </a:r>
            <a:r>
              <a:rPr lang="en-GB" sz="3600" kern="0" dirty="0" smtClean="0">
                <a:solidFill>
                  <a:schemeClr val="accent2"/>
                </a:solidFill>
              </a:rPr>
              <a:t> </a:t>
            </a:r>
            <a:r>
              <a:rPr lang="en-GB" sz="3600" kern="0" dirty="0" err="1" smtClean="0">
                <a:solidFill>
                  <a:schemeClr val="accent2"/>
                </a:solidFill>
              </a:rPr>
              <a:t>mutaatio</a:t>
            </a:r>
            <a:endParaRPr lang="en-GB" sz="36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80206"/>
            <a:ext cx="4190986" cy="219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603417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7544" y="427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kern="0" dirty="0" err="1" smtClean="0">
                <a:solidFill>
                  <a:schemeClr val="accent2"/>
                </a:solidFill>
              </a:rPr>
              <a:t>Viemällä</a:t>
            </a:r>
            <a:r>
              <a:rPr lang="en-GB" sz="2800" kern="0" dirty="0" smtClean="0">
                <a:solidFill>
                  <a:schemeClr val="accent2"/>
                </a:solidFill>
              </a:rPr>
              <a:t>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mutantti</a:t>
            </a:r>
            <a:r>
              <a:rPr lang="en-GB" sz="2800" kern="0" dirty="0" smtClean="0">
                <a:solidFill>
                  <a:schemeClr val="accent2"/>
                </a:solidFill>
              </a:rPr>
              <a:t> KRAS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geeni</a:t>
            </a:r>
            <a:r>
              <a:rPr lang="en-GB" sz="2800" kern="0" dirty="0" smtClean="0">
                <a:solidFill>
                  <a:schemeClr val="accent2"/>
                </a:solidFill>
              </a:rPr>
              <a:t>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hiiren</a:t>
            </a:r>
            <a:r>
              <a:rPr lang="en-GB" sz="2800" kern="0" dirty="0" smtClean="0">
                <a:solidFill>
                  <a:schemeClr val="accent2"/>
                </a:solidFill>
              </a:rPr>
              <a:t>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keuhkoon</a:t>
            </a:r>
            <a:r>
              <a:rPr lang="en-GB" sz="2800" kern="0" dirty="0" smtClean="0">
                <a:solidFill>
                  <a:schemeClr val="accent2"/>
                </a:solidFill>
              </a:rPr>
              <a:t>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yhdessä</a:t>
            </a:r>
            <a:r>
              <a:rPr lang="en-GB" sz="2800" kern="0" dirty="0" smtClean="0">
                <a:solidFill>
                  <a:schemeClr val="accent2"/>
                </a:solidFill>
              </a:rPr>
              <a:t> p53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mutantin</a:t>
            </a:r>
            <a:r>
              <a:rPr lang="en-GB" sz="2800" kern="0" dirty="0" smtClean="0">
                <a:solidFill>
                  <a:schemeClr val="accent2"/>
                </a:solidFill>
              </a:rPr>
              <a:t>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kanssa</a:t>
            </a:r>
            <a:r>
              <a:rPr lang="en-GB" sz="2800" kern="0" dirty="0" smtClean="0">
                <a:solidFill>
                  <a:schemeClr val="accent2"/>
                </a:solidFill>
              </a:rPr>
              <a:t>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voidaan</a:t>
            </a:r>
            <a:r>
              <a:rPr lang="en-GB" sz="2800" kern="0" dirty="0" smtClean="0">
                <a:solidFill>
                  <a:schemeClr val="accent2"/>
                </a:solidFill>
              </a:rPr>
              <a:t>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mallintaa</a:t>
            </a:r>
            <a:r>
              <a:rPr lang="en-GB" sz="2800" kern="0" dirty="0" smtClean="0">
                <a:solidFill>
                  <a:schemeClr val="accent2"/>
                </a:solidFill>
              </a:rPr>
              <a:t> </a:t>
            </a:r>
            <a:r>
              <a:rPr lang="en-GB" sz="2800" kern="0" dirty="0" err="1" smtClean="0">
                <a:solidFill>
                  <a:schemeClr val="accent2"/>
                </a:solidFill>
              </a:rPr>
              <a:t>keuhkosyöpää</a:t>
            </a:r>
            <a:endParaRPr lang="en-GB" sz="2800" kern="0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60032" y="6237312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Cell. 2014 Oct 9; 159(2): 440–455</a:t>
            </a:r>
          </a:p>
        </p:txBody>
      </p:sp>
    </p:spTree>
    <p:extLst>
      <p:ext uri="{BB962C8B-B14F-4D97-AF65-F5344CB8AC3E}">
        <p14:creationId xmlns:p14="http://schemas.microsoft.com/office/powerpoint/2010/main" val="795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255" y="548680"/>
            <a:ext cx="854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accent2"/>
                </a:solidFill>
              </a:rPr>
              <a:t>CRISPR/Cas9 </a:t>
            </a:r>
            <a:r>
              <a:rPr lang="en-GB" sz="3600" dirty="0" err="1" smtClean="0">
                <a:solidFill>
                  <a:schemeClr val="accent2"/>
                </a:solidFill>
              </a:rPr>
              <a:t>välitteinen</a:t>
            </a:r>
            <a:r>
              <a:rPr lang="en-GB" sz="3600" dirty="0" smtClean="0">
                <a:solidFill>
                  <a:schemeClr val="accent2"/>
                </a:solidFill>
              </a:rPr>
              <a:t> </a:t>
            </a:r>
            <a:r>
              <a:rPr lang="en-GB" sz="3600" dirty="0" err="1" smtClean="0">
                <a:solidFill>
                  <a:schemeClr val="accent2"/>
                </a:solidFill>
              </a:rPr>
              <a:t>geeniaktivaatio</a:t>
            </a:r>
            <a:endParaRPr lang="en-GB" sz="36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285" y="1700808"/>
            <a:ext cx="90684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 smtClean="0"/>
              <a:t>Viemällä</a:t>
            </a:r>
            <a:r>
              <a:rPr lang="en-GB" sz="2800" dirty="0" smtClean="0"/>
              <a:t> </a:t>
            </a:r>
            <a:r>
              <a:rPr lang="en-GB" sz="2800" dirty="0" err="1" smtClean="0"/>
              <a:t>geeni-ilmentymistä</a:t>
            </a:r>
            <a:r>
              <a:rPr lang="en-GB" sz="2800" dirty="0" smtClean="0"/>
              <a:t> </a:t>
            </a:r>
            <a:r>
              <a:rPr lang="en-GB" sz="2800" dirty="0" err="1" smtClean="0"/>
              <a:t>lisäävää</a:t>
            </a:r>
            <a:r>
              <a:rPr lang="en-GB" sz="2800" dirty="0" smtClean="0"/>
              <a:t> </a:t>
            </a:r>
            <a:r>
              <a:rPr lang="en-GB" sz="2800" dirty="0" err="1" smtClean="0"/>
              <a:t>tekijää</a:t>
            </a:r>
            <a:r>
              <a:rPr lang="en-GB" sz="2800" dirty="0" smtClean="0"/>
              <a:t> </a:t>
            </a:r>
            <a:r>
              <a:rPr lang="en-GB" sz="2800" dirty="0" err="1" smtClean="0"/>
              <a:t>genomiin</a:t>
            </a:r>
            <a:endParaRPr lang="en-GB" sz="2800" dirty="0"/>
          </a:p>
          <a:p>
            <a:r>
              <a:rPr lang="en-GB" sz="2800" dirty="0" err="1" smtClean="0"/>
              <a:t>voidaan</a:t>
            </a:r>
            <a:r>
              <a:rPr lang="en-GB" sz="2800" dirty="0" smtClean="0"/>
              <a:t> </a:t>
            </a:r>
            <a:r>
              <a:rPr lang="en-GB" sz="2800" dirty="0" err="1" smtClean="0"/>
              <a:t>tutkia</a:t>
            </a:r>
            <a:r>
              <a:rPr lang="en-GB" sz="2800" dirty="0" smtClean="0"/>
              <a:t> </a:t>
            </a:r>
            <a:r>
              <a:rPr lang="en-GB" sz="2800" dirty="0" err="1" smtClean="0"/>
              <a:t>yksittäisten</a:t>
            </a:r>
            <a:r>
              <a:rPr lang="en-GB" sz="2800" dirty="0"/>
              <a:t> </a:t>
            </a:r>
            <a:r>
              <a:rPr lang="en-GB" sz="2800" dirty="0" err="1" smtClean="0"/>
              <a:t>geenien</a:t>
            </a:r>
            <a:r>
              <a:rPr lang="en-GB" sz="2800" dirty="0" smtClean="0"/>
              <a:t> </a:t>
            </a:r>
            <a:r>
              <a:rPr lang="en-GB" sz="2800" dirty="0" err="1" smtClean="0"/>
              <a:t>vaikutusta</a:t>
            </a:r>
            <a:r>
              <a:rPr lang="en-GB" sz="2800" dirty="0" smtClean="0"/>
              <a:t>   </a:t>
            </a:r>
          </a:p>
          <a:p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 smtClean="0"/>
              <a:t>Käytetty</a:t>
            </a:r>
            <a:r>
              <a:rPr lang="en-GB" sz="2800" dirty="0" smtClean="0"/>
              <a:t> mm. </a:t>
            </a:r>
            <a:r>
              <a:rPr lang="en-GB" sz="2800" dirty="0" err="1" smtClean="0"/>
              <a:t>genominlaajuiseen</a:t>
            </a:r>
            <a:endParaRPr lang="en-GB" sz="2800" dirty="0" smtClean="0"/>
          </a:p>
          <a:p>
            <a:r>
              <a:rPr lang="en-GB" sz="2800" dirty="0" err="1" smtClean="0"/>
              <a:t>lääkeresistenssin</a:t>
            </a:r>
            <a:r>
              <a:rPr lang="en-GB" sz="2800" dirty="0" smtClean="0"/>
              <a:t> </a:t>
            </a:r>
            <a:r>
              <a:rPr lang="en-GB" sz="2800" dirty="0" err="1" smtClean="0"/>
              <a:t>tutkimiseen</a:t>
            </a:r>
            <a:r>
              <a:rPr lang="en-GB" sz="2800" dirty="0" smtClean="0"/>
              <a:t> </a:t>
            </a:r>
            <a:r>
              <a:rPr lang="en-GB" sz="2800" dirty="0" err="1" smtClean="0"/>
              <a:t>melanoomassa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102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7" y="-99997"/>
            <a:ext cx="8120873" cy="1084263"/>
          </a:xfrm>
        </p:spPr>
        <p:txBody>
          <a:bodyPr/>
          <a:lstStyle/>
          <a:p>
            <a:r>
              <a:rPr lang="en-US" sz="2800" dirty="0" err="1" smtClean="0"/>
              <a:t>Täsmälääkkeet</a:t>
            </a:r>
            <a:r>
              <a:rPr lang="en-US" sz="2800" dirty="0" smtClean="0"/>
              <a:t> </a:t>
            </a:r>
            <a:r>
              <a:rPr lang="en-US" sz="2800" dirty="0" err="1" smtClean="0"/>
              <a:t>pidentävät</a:t>
            </a:r>
            <a:r>
              <a:rPr lang="en-US" sz="2800" dirty="0" smtClean="0"/>
              <a:t> </a:t>
            </a:r>
            <a:r>
              <a:rPr lang="en-US" sz="2800" dirty="0" err="1" smtClean="0"/>
              <a:t>elinaikaa</a:t>
            </a:r>
            <a:r>
              <a:rPr lang="en-US" sz="2800" dirty="0" smtClean="0"/>
              <a:t>, </a:t>
            </a:r>
            <a:r>
              <a:rPr lang="en-US" sz="2800" dirty="0" err="1" smtClean="0"/>
              <a:t>mutta</a:t>
            </a:r>
            <a:r>
              <a:rPr lang="en-US" sz="2800" dirty="0" smtClean="0"/>
              <a:t> </a:t>
            </a:r>
            <a:r>
              <a:rPr lang="en-US" sz="2800" dirty="0" err="1" smtClean="0"/>
              <a:t>tehoavat</a:t>
            </a:r>
            <a:r>
              <a:rPr lang="en-US" sz="2800" dirty="0" smtClean="0"/>
              <a:t> vain </a:t>
            </a:r>
            <a:r>
              <a:rPr lang="en-US" sz="2800" dirty="0" err="1" smtClean="0"/>
              <a:t>tilapäisesti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F8F735B-9C33-274C-8E67-B3CB5D93AC8E}" type="datetime1">
              <a:rPr lang="en-GB"/>
              <a:pPr>
                <a:defRPr/>
              </a:pPr>
              <a:t>18/05/2016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57" y="1112166"/>
            <a:ext cx="5055768" cy="44758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57333" y="1149055"/>
            <a:ext cx="2806096" cy="4423834"/>
            <a:chOff x="5757333" y="1572380"/>
            <a:chExt cx="2806096" cy="44238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965" y="1910634"/>
              <a:ext cx="2740177" cy="40855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57333" y="1572380"/>
              <a:ext cx="28060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          6 months later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648857" y="578671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/>
              <a:t>Mod. from: Gideon </a:t>
            </a:r>
            <a:r>
              <a:rPr lang="en-US" dirty="0" err="1"/>
              <a:t>Bollag</a:t>
            </a:r>
            <a:r>
              <a:rPr lang="en-US" dirty="0"/>
              <a:t>, et al. </a:t>
            </a:r>
          </a:p>
          <a:p>
            <a:r>
              <a:rPr lang="en-US" i="1" dirty="0"/>
              <a:t>Nature Reviews Drug Discovery </a:t>
            </a:r>
            <a:r>
              <a:rPr lang="en-US" b="1" dirty="0"/>
              <a:t>11</a:t>
            </a:r>
            <a:r>
              <a:rPr lang="en-US" dirty="0"/>
              <a:t>, 873-886 (2012)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1391" y="1701383"/>
            <a:ext cx="209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3"/>
                </a:solidFill>
              </a:rPr>
              <a:t>Example of BRAF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57" y="1086161"/>
            <a:ext cx="5055768" cy="44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2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15266" cy="3006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245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8036" y="116632"/>
            <a:ext cx="487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 Ivaska Team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7439" y="824518"/>
            <a:ext cx="2416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 smtClean="0"/>
              <a:t>Current</a:t>
            </a:r>
            <a:endParaRPr lang="fi-FI" b="1" dirty="0" smtClean="0"/>
          </a:p>
          <a:p>
            <a:r>
              <a:rPr lang="fi-FI" dirty="0" smtClean="0"/>
              <a:t>Jonna Alanko</a:t>
            </a:r>
          </a:p>
          <a:p>
            <a:r>
              <a:rPr lang="fi-FI" dirty="0" smtClean="0"/>
              <a:t>Maria Georgiadou</a:t>
            </a:r>
          </a:p>
          <a:p>
            <a:r>
              <a:rPr lang="fi-FI" dirty="0" smtClean="0"/>
              <a:t>Camilo Guzmán</a:t>
            </a:r>
          </a:p>
          <a:p>
            <a:r>
              <a:rPr lang="fi-FI" dirty="0" err="1" smtClean="0"/>
              <a:t>Guillaume</a:t>
            </a:r>
            <a:r>
              <a:rPr lang="fi-FI" dirty="0" smtClean="0"/>
              <a:t> </a:t>
            </a:r>
            <a:r>
              <a:rPr lang="fi-FI" dirty="0" err="1" smtClean="0"/>
              <a:t>Jacquemet</a:t>
            </a:r>
            <a:endParaRPr lang="fi-FI" dirty="0" smtClean="0"/>
          </a:p>
          <a:p>
            <a:r>
              <a:rPr lang="fi-FI" dirty="0" smtClean="0"/>
              <a:t>Riina Kaukonen</a:t>
            </a:r>
          </a:p>
          <a:p>
            <a:r>
              <a:rPr lang="fi-FI" dirty="0" smtClean="0"/>
              <a:t>Martina </a:t>
            </a:r>
            <a:r>
              <a:rPr lang="fi-FI" dirty="0"/>
              <a:t>L</a:t>
            </a:r>
            <a:r>
              <a:rPr lang="fi-FI" dirty="0" smtClean="0"/>
              <a:t>erche</a:t>
            </a:r>
          </a:p>
          <a:p>
            <a:r>
              <a:rPr lang="fi-FI" dirty="0" smtClean="0"/>
              <a:t>Johanna Lilja</a:t>
            </a:r>
          </a:p>
          <a:p>
            <a:r>
              <a:rPr lang="fi-FI" dirty="0"/>
              <a:t>Anja Mai</a:t>
            </a:r>
          </a:p>
          <a:p>
            <a:r>
              <a:rPr lang="fi-FI" dirty="0" smtClean="0"/>
              <a:t>Elisa </a:t>
            </a:r>
            <a:r>
              <a:rPr lang="fi-FI" dirty="0" err="1" smtClean="0"/>
              <a:t>Närvä</a:t>
            </a:r>
            <a:endParaRPr lang="fi-FI" dirty="0" smtClean="0"/>
          </a:p>
          <a:p>
            <a:r>
              <a:rPr lang="fi-FI" dirty="0" smtClean="0"/>
              <a:t>Emilia Peuhu</a:t>
            </a:r>
          </a:p>
          <a:p>
            <a:r>
              <a:rPr lang="fi-FI" dirty="0" smtClean="0"/>
              <a:t>Mika Pietilä</a:t>
            </a:r>
          </a:p>
          <a:p>
            <a:r>
              <a:rPr lang="fi-FI" dirty="0" smtClean="0"/>
              <a:t>Markku Saari</a:t>
            </a:r>
          </a:p>
          <a:p>
            <a:r>
              <a:rPr lang="fi-FI" dirty="0" smtClean="0"/>
              <a:t>Pranshu Sahgal</a:t>
            </a:r>
          </a:p>
          <a:p>
            <a:r>
              <a:rPr lang="fi-FI" dirty="0" smtClean="0"/>
              <a:t>Aki Stubb</a:t>
            </a:r>
          </a:p>
          <a:p>
            <a:endParaRPr lang="fi-FI" dirty="0"/>
          </a:p>
        </p:txBody>
      </p:sp>
      <p:sp>
        <p:nvSpPr>
          <p:cNvPr id="8" name="TextBox 7"/>
          <p:cNvSpPr txBox="1"/>
          <p:nvPr/>
        </p:nvSpPr>
        <p:spPr>
          <a:xfrm>
            <a:off x="6980490" y="824518"/>
            <a:ext cx="237757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 smtClean="0"/>
              <a:t>Former</a:t>
            </a:r>
            <a:endParaRPr lang="fi-FI" b="1" dirty="0" smtClean="0"/>
          </a:p>
          <a:p>
            <a:r>
              <a:rPr lang="fi-FI" dirty="0" smtClean="0"/>
              <a:t>Gunilla Högnäs</a:t>
            </a:r>
          </a:p>
          <a:p>
            <a:r>
              <a:rPr lang="fi-FI" dirty="0" smtClean="0"/>
              <a:t>Elina Mattila</a:t>
            </a:r>
          </a:p>
          <a:p>
            <a:r>
              <a:rPr lang="fi-FI" dirty="0" smtClean="0"/>
              <a:t>Jonna </a:t>
            </a:r>
            <a:r>
              <a:rPr lang="fi-FI" dirty="0" err="1" smtClean="0"/>
              <a:t>Nevo</a:t>
            </a:r>
            <a:endParaRPr lang="fi-FI" dirty="0" smtClean="0"/>
          </a:p>
          <a:p>
            <a:r>
              <a:rPr lang="fi-FI" dirty="0" smtClean="0"/>
              <a:t>Ghaffar Muharram</a:t>
            </a:r>
          </a:p>
          <a:p>
            <a:r>
              <a:rPr lang="fi-FI" dirty="0" smtClean="0"/>
              <a:t>Teijo Pellinen</a:t>
            </a:r>
          </a:p>
          <a:p>
            <a:r>
              <a:rPr lang="fi-FI" dirty="0" smtClean="0"/>
              <a:t>Jeroen Pouwels</a:t>
            </a:r>
          </a:p>
          <a:p>
            <a:r>
              <a:rPr lang="fi-FI" dirty="0" smtClean="0"/>
              <a:t>Saara Tuomi</a:t>
            </a:r>
          </a:p>
          <a:p>
            <a:r>
              <a:rPr lang="fi-FI" dirty="0" smtClean="0"/>
              <a:t>Stefan </a:t>
            </a:r>
            <a:r>
              <a:rPr lang="fi-FI" dirty="0" err="1" smtClean="0"/>
              <a:t>Veltel</a:t>
            </a:r>
            <a:endParaRPr lang="fi-FI" dirty="0" smtClean="0"/>
          </a:p>
          <a:p>
            <a:r>
              <a:rPr lang="fi-FI" dirty="0" smtClean="0"/>
              <a:t>Karoliina Vuoriluoto</a:t>
            </a:r>
          </a:p>
          <a:p>
            <a:r>
              <a:rPr lang="fi-FI" dirty="0"/>
              <a:t>Antti Arjonen</a:t>
            </a:r>
          </a:p>
          <a:p>
            <a:r>
              <a:rPr lang="fi-FI" dirty="0"/>
              <a:t>Nicola De Franceschi</a:t>
            </a:r>
          </a:p>
          <a:p>
            <a:r>
              <a:rPr lang="fi-FI" dirty="0"/>
              <a:t>Reetta Virtakoivu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3904645"/>
            <a:ext cx="2356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 smtClean="0">
                <a:hlinkClick r:id="rId3"/>
              </a:rPr>
              <a:t>www.ivaskalab.com</a:t>
            </a:r>
            <a:endParaRPr lang="fi-FI" b="1" dirty="0" smtClean="0"/>
          </a:p>
          <a:p>
            <a:r>
              <a:rPr lang="fi-FI" b="1" dirty="0" smtClean="0"/>
              <a:t>@</a:t>
            </a:r>
            <a:r>
              <a:rPr lang="fi-FI" b="1" dirty="0" err="1" smtClean="0"/>
              <a:t>ivaskalab</a:t>
            </a:r>
            <a:endParaRPr lang="fi-FI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r="13119"/>
          <a:stretch/>
        </p:blipFill>
        <p:spPr bwMode="auto">
          <a:xfrm>
            <a:off x="1519870" y="5834966"/>
            <a:ext cx="880915" cy="35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38235"/>
            <a:ext cx="667892" cy="6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12108"/>
            <a:ext cx="582129" cy="57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3" y="5654325"/>
            <a:ext cx="6397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LABEX celtisphybio - LABEX celtisphyb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46803"/>
            <a:ext cx="760790" cy="45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4" name="Picture 2" descr="Suomalaisen Tiedeakatemian logo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27105"/>
            <a:ext cx="14859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sz="3600" dirty="0" err="1" smtClean="0">
                <a:solidFill>
                  <a:schemeClr val="accent2"/>
                </a:solidFill>
              </a:rPr>
              <a:t>Jokaisessa</a:t>
            </a:r>
            <a:r>
              <a:rPr lang="en-GB" sz="3600" dirty="0" smtClean="0">
                <a:solidFill>
                  <a:schemeClr val="accent2"/>
                </a:solidFill>
              </a:rPr>
              <a:t> </a:t>
            </a:r>
            <a:r>
              <a:rPr lang="en-GB" sz="3600" dirty="0" err="1" smtClean="0">
                <a:solidFill>
                  <a:schemeClr val="accent2"/>
                </a:solidFill>
              </a:rPr>
              <a:t>syöpäsolussa</a:t>
            </a:r>
            <a:r>
              <a:rPr lang="en-GB" sz="3600" dirty="0" smtClean="0">
                <a:solidFill>
                  <a:schemeClr val="accent2"/>
                </a:solidFill>
              </a:rPr>
              <a:t> on </a:t>
            </a:r>
            <a:r>
              <a:rPr lang="en-GB" sz="3600" dirty="0" err="1" smtClean="0">
                <a:solidFill>
                  <a:schemeClr val="accent2"/>
                </a:solidFill>
              </a:rPr>
              <a:t>lukuisia</a:t>
            </a:r>
            <a:r>
              <a:rPr lang="en-GB" sz="3600" dirty="0" smtClean="0">
                <a:solidFill>
                  <a:schemeClr val="accent2"/>
                </a:solidFill>
              </a:rPr>
              <a:t> </a:t>
            </a:r>
            <a:r>
              <a:rPr lang="en-GB" sz="3600" dirty="0" err="1" smtClean="0">
                <a:solidFill>
                  <a:schemeClr val="accent2"/>
                </a:solidFill>
              </a:rPr>
              <a:t>mutaatiota</a:t>
            </a:r>
            <a:endParaRPr lang="en-GB" sz="3600" dirty="0">
              <a:solidFill>
                <a:schemeClr val="accent2"/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346156" cy="563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6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 err="1">
                <a:solidFill>
                  <a:schemeClr val="accent2"/>
                </a:solidFill>
              </a:rPr>
              <a:t>Mistä</a:t>
            </a:r>
            <a:r>
              <a:rPr lang="en-GB" altLang="en-US" sz="3600" dirty="0">
                <a:solidFill>
                  <a:schemeClr val="accent2"/>
                </a:solidFill>
              </a:rPr>
              <a:t> </a:t>
            </a:r>
            <a:r>
              <a:rPr lang="en-GB" altLang="en-US" sz="3600" dirty="0" err="1">
                <a:solidFill>
                  <a:schemeClr val="accent2"/>
                </a:solidFill>
              </a:rPr>
              <a:t>mutaatiota</a:t>
            </a:r>
            <a:r>
              <a:rPr lang="en-GB" altLang="en-US" sz="3600" dirty="0">
                <a:solidFill>
                  <a:schemeClr val="accent2"/>
                </a:solidFill>
              </a:rPr>
              <a:t> </a:t>
            </a:r>
            <a:r>
              <a:rPr lang="en-GB" altLang="en-US" sz="3600" dirty="0" err="1" smtClean="0">
                <a:solidFill>
                  <a:schemeClr val="accent2"/>
                </a:solidFill>
              </a:rPr>
              <a:t>ovat</a:t>
            </a:r>
            <a:r>
              <a:rPr lang="en-GB" altLang="en-US" sz="3600" dirty="0" smtClean="0">
                <a:solidFill>
                  <a:schemeClr val="accent2"/>
                </a:solidFill>
              </a:rPr>
              <a:t> </a:t>
            </a:r>
            <a:r>
              <a:rPr lang="en-GB" altLang="en-US" sz="3600" dirty="0" err="1" smtClean="0">
                <a:solidFill>
                  <a:schemeClr val="accent2"/>
                </a:solidFill>
              </a:rPr>
              <a:t>peräisin</a:t>
            </a:r>
            <a:r>
              <a:rPr lang="en-GB" altLang="en-US" sz="3600" dirty="0" smtClean="0">
                <a:solidFill>
                  <a:schemeClr val="accent2"/>
                </a:solidFill>
              </a:rPr>
              <a:t>?</a:t>
            </a:r>
            <a:endParaRPr lang="en-GB" altLang="en-US" sz="3600" dirty="0">
              <a:solidFill>
                <a:schemeClr val="accent2"/>
              </a:solidFill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err="1"/>
              <a:t>Perinnölliset</a:t>
            </a:r>
            <a:r>
              <a:rPr lang="en-GB" altLang="en-US" dirty="0"/>
              <a:t> </a:t>
            </a:r>
            <a:r>
              <a:rPr lang="en-GB" altLang="en-US" dirty="0" err="1"/>
              <a:t>virheet</a:t>
            </a:r>
            <a:endParaRPr lang="en-GB" altLang="en-US" dirty="0"/>
          </a:p>
          <a:p>
            <a:r>
              <a:rPr lang="en-GB" altLang="en-US" dirty="0" err="1"/>
              <a:t>Ionisoiva</a:t>
            </a:r>
            <a:r>
              <a:rPr lang="en-GB" altLang="en-US" dirty="0"/>
              <a:t> </a:t>
            </a:r>
            <a:r>
              <a:rPr lang="en-GB" altLang="en-US" dirty="0" err="1"/>
              <a:t>säteily</a:t>
            </a:r>
            <a:endParaRPr lang="en-GB" altLang="en-US" dirty="0"/>
          </a:p>
          <a:p>
            <a:r>
              <a:rPr lang="en-GB" altLang="en-US" dirty="0" err="1"/>
              <a:t>Ympäristön</a:t>
            </a:r>
            <a:r>
              <a:rPr lang="en-GB" altLang="en-US" dirty="0"/>
              <a:t> </a:t>
            </a:r>
            <a:r>
              <a:rPr lang="en-GB" altLang="en-US" dirty="0" err="1"/>
              <a:t>syöpää</a:t>
            </a:r>
            <a:r>
              <a:rPr lang="en-GB" altLang="en-US" dirty="0"/>
              <a:t> </a:t>
            </a:r>
            <a:r>
              <a:rPr lang="en-GB" altLang="en-US" dirty="0" err="1"/>
              <a:t>aiheuttavat</a:t>
            </a:r>
            <a:r>
              <a:rPr lang="en-GB" altLang="en-US" dirty="0"/>
              <a:t> </a:t>
            </a:r>
            <a:r>
              <a:rPr lang="en-GB" altLang="en-US" dirty="0" err="1"/>
              <a:t>yhdisteet</a:t>
            </a:r>
            <a:endParaRPr lang="en-GB" altLang="en-US" dirty="0"/>
          </a:p>
          <a:p>
            <a:r>
              <a:rPr lang="fi-FI" altLang="en-US" dirty="0"/>
              <a:t>Virukset</a:t>
            </a:r>
            <a:endParaRPr lang="en-GB" altLang="en-US" dirty="0"/>
          </a:p>
          <a:p>
            <a:r>
              <a:rPr lang="en-GB" altLang="en-US" dirty="0" err="1"/>
              <a:t>Perimäaineksen</a:t>
            </a:r>
            <a:r>
              <a:rPr lang="en-GB" altLang="en-US" dirty="0"/>
              <a:t> </a:t>
            </a:r>
            <a:r>
              <a:rPr lang="en-GB" altLang="en-US" dirty="0" err="1"/>
              <a:t>kopioinnissa</a:t>
            </a:r>
            <a:r>
              <a:rPr lang="en-GB" altLang="en-US" dirty="0"/>
              <a:t> </a:t>
            </a:r>
            <a:r>
              <a:rPr lang="en-GB" altLang="en-US" dirty="0" err="1"/>
              <a:t>sattuu</a:t>
            </a:r>
            <a:r>
              <a:rPr lang="en-GB" altLang="en-US" dirty="0"/>
              <a:t> </a:t>
            </a:r>
            <a:r>
              <a:rPr lang="en-GB" altLang="en-US" dirty="0" err="1"/>
              <a:t>aina</a:t>
            </a:r>
            <a:r>
              <a:rPr lang="en-GB" altLang="en-US" dirty="0"/>
              <a:t> </a:t>
            </a:r>
            <a:r>
              <a:rPr lang="en-GB" altLang="en-US" dirty="0" err="1"/>
              <a:t>virheitä</a:t>
            </a:r>
            <a:endParaRPr lang="en-GB" altLang="en-US" dirty="0"/>
          </a:p>
          <a:p>
            <a:r>
              <a:rPr lang="en-GB" altLang="en-US" dirty="0" err="1"/>
              <a:t>Iän</a:t>
            </a:r>
            <a:r>
              <a:rPr lang="en-GB" altLang="en-US" dirty="0"/>
              <a:t> </a:t>
            </a:r>
            <a:r>
              <a:rPr lang="en-GB" altLang="en-US" dirty="0" err="1"/>
              <a:t>myötä</a:t>
            </a:r>
            <a:r>
              <a:rPr lang="en-GB" altLang="en-US" dirty="0"/>
              <a:t> </a:t>
            </a:r>
            <a:r>
              <a:rPr lang="en-GB" altLang="en-US" dirty="0" err="1"/>
              <a:t>virheitä</a:t>
            </a:r>
            <a:r>
              <a:rPr lang="en-GB" altLang="en-US" dirty="0"/>
              <a:t> </a:t>
            </a:r>
            <a:r>
              <a:rPr lang="en-GB" altLang="en-US" dirty="0" err="1"/>
              <a:t>kertyy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18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 err="1">
                <a:solidFill>
                  <a:schemeClr val="accent2"/>
                </a:solidFill>
              </a:rPr>
              <a:t>Jokaisen</a:t>
            </a:r>
            <a:r>
              <a:rPr lang="en-GB" altLang="en-US" sz="3600" dirty="0">
                <a:solidFill>
                  <a:schemeClr val="accent2"/>
                </a:solidFill>
              </a:rPr>
              <a:t> </a:t>
            </a:r>
            <a:r>
              <a:rPr lang="en-GB" altLang="en-US" sz="3600" dirty="0" err="1">
                <a:solidFill>
                  <a:schemeClr val="accent2"/>
                </a:solidFill>
              </a:rPr>
              <a:t>solujakaantumisen</a:t>
            </a:r>
            <a:r>
              <a:rPr lang="en-GB" altLang="en-US" sz="3600" dirty="0">
                <a:solidFill>
                  <a:schemeClr val="accent2"/>
                </a:solidFill>
              </a:rPr>
              <a:t> </a:t>
            </a:r>
            <a:r>
              <a:rPr lang="en-GB" altLang="en-US" sz="3600" dirty="0" err="1">
                <a:solidFill>
                  <a:schemeClr val="accent2"/>
                </a:solidFill>
              </a:rPr>
              <a:t>pitää</a:t>
            </a:r>
            <a:r>
              <a:rPr lang="en-GB" altLang="en-US" sz="3600" dirty="0">
                <a:solidFill>
                  <a:schemeClr val="accent2"/>
                </a:solidFill>
              </a:rPr>
              <a:t> </a:t>
            </a:r>
            <a:r>
              <a:rPr lang="en-GB" altLang="en-US" sz="3600" dirty="0" err="1">
                <a:solidFill>
                  <a:schemeClr val="accent2"/>
                </a:solidFill>
              </a:rPr>
              <a:t>onnistua</a:t>
            </a:r>
            <a:r>
              <a:rPr lang="en-GB" altLang="en-US" sz="3600" dirty="0">
                <a:solidFill>
                  <a:schemeClr val="accent2"/>
                </a:solidFill>
              </a:rPr>
              <a:t>, </a:t>
            </a:r>
            <a:r>
              <a:rPr lang="en-GB" altLang="en-US" sz="3600" dirty="0" err="1">
                <a:solidFill>
                  <a:schemeClr val="accent2"/>
                </a:solidFill>
              </a:rPr>
              <a:t>jotta</a:t>
            </a:r>
            <a:r>
              <a:rPr lang="en-GB" altLang="en-US" sz="3600" dirty="0">
                <a:solidFill>
                  <a:schemeClr val="accent2"/>
                </a:solidFill>
              </a:rPr>
              <a:t> </a:t>
            </a:r>
            <a:r>
              <a:rPr lang="en-GB" altLang="en-US" sz="3600" dirty="0" err="1">
                <a:solidFill>
                  <a:schemeClr val="accent2"/>
                </a:solidFill>
              </a:rPr>
              <a:t>pysymme</a:t>
            </a:r>
            <a:r>
              <a:rPr lang="en-GB" altLang="en-US" sz="3600" dirty="0">
                <a:solidFill>
                  <a:schemeClr val="accent2"/>
                </a:solidFill>
              </a:rPr>
              <a:t> </a:t>
            </a:r>
            <a:r>
              <a:rPr lang="en-GB" altLang="en-US" sz="3600" dirty="0" err="1">
                <a:solidFill>
                  <a:schemeClr val="accent2"/>
                </a:solidFill>
              </a:rPr>
              <a:t>terveinä</a:t>
            </a:r>
            <a:endParaRPr lang="en-GB" altLang="en-US" sz="3600" dirty="0">
              <a:solidFill>
                <a:schemeClr val="accent2"/>
              </a:solidFill>
            </a:endParaRPr>
          </a:p>
        </p:txBody>
      </p:sp>
      <p:pic>
        <p:nvPicPr>
          <p:cNvPr id="155652" name="Picture 4" descr="ADN_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2373313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971550" y="60213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DNA:n rakenne</a:t>
            </a:r>
          </a:p>
        </p:txBody>
      </p:sp>
      <p:pic>
        <p:nvPicPr>
          <p:cNvPr id="3" name="mitoosi_CONT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1484784"/>
            <a:ext cx="44862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everylittleaction.files.wordpress.com/2014/06/600full-angelina-joli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4000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https://encrypted-tbn0.gstatic.com/images?q=tbn:ANd9GcQ3UsF9V72HaCCiMD4qBEoElIGXyl05tPsVack1508MoMdu2z5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4482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3648" y="116632"/>
            <a:ext cx="6997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b="1" dirty="0" err="1">
                <a:solidFill>
                  <a:schemeClr val="accent2"/>
                </a:solidFill>
              </a:rPr>
              <a:t>Perinnölliset</a:t>
            </a:r>
            <a:r>
              <a:rPr lang="en-GB" altLang="en-US" sz="2400" b="1" dirty="0">
                <a:solidFill>
                  <a:schemeClr val="accent2"/>
                </a:solidFill>
              </a:rPr>
              <a:t> </a:t>
            </a:r>
            <a:r>
              <a:rPr lang="en-GB" altLang="en-US" sz="2400" b="1" dirty="0" err="1" smtClean="0">
                <a:solidFill>
                  <a:schemeClr val="accent2"/>
                </a:solidFill>
              </a:rPr>
              <a:t>virheet</a:t>
            </a:r>
            <a:r>
              <a:rPr lang="en-GB" altLang="en-US" sz="2400" b="1" dirty="0" smtClean="0">
                <a:solidFill>
                  <a:schemeClr val="accent2"/>
                </a:solidFill>
              </a:rPr>
              <a:t> – DNA </a:t>
            </a:r>
            <a:r>
              <a:rPr lang="en-GB" altLang="en-US" sz="2400" b="1" dirty="0" err="1" smtClean="0">
                <a:solidFill>
                  <a:schemeClr val="accent2"/>
                </a:solidFill>
              </a:rPr>
              <a:t>korjausmekanismit</a:t>
            </a:r>
            <a:endParaRPr lang="en-GB" alt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accent2"/>
                </a:solidFill>
              </a:rPr>
              <a:t>Valtaosa</a:t>
            </a:r>
            <a:r>
              <a:rPr lang="en-GB" dirty="0" smtClean="0">
                <a:solidFill>
                  <a:schemeClr val="accent2"/>
                </a:solidFill>
              </a:rPr>
              <a:t> </a:t>
            </a:r>
            <a:r>
              <a:rPr lang="en-GB" dirty="0" err="1" smtClean="0">
                <a:solidFill>
                  <a:schemeClr val="accent2"/>
                </a:solidFill>
              </a:rPr>
              <a:t>syövistä</a:t>
            </a:r>
            <a:r>
              <a:rPr lang="en-GB" dirty="0" smtClean="0">
                <a:solidFill>
                  <a:schemeClr val="accent2"/>
                </a:solidFill>
              </a:rPr>
              <a:t> on </a:t>
            </a:r>
            <a:r>
              <a:rPr lang="en-GB" dirty="0" err="1" smtClean="0">
                <a:solidFill>
                  <a:schemeClr val="accent2"/>
                </a:solidFill>
              </a:rPr>
              <a:t>somaattisia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4525963"/>
          </a:xfrm>
        </p:spPr>
        <p:txBody>
          <a:bodyPr/>
          <a:lstStyle/>
          <a:p>
            <a:r>
              <a:rPr lang="en-GB" dirty="0" err="1" smtClean="0"/>
              <a:t>Satoja</a:t>
            </a:r>
            <a:r>
              <a:rPr lang="en-GB" dirty="0" smtClean="0"/>
              <a:t> </a:t>
            </a:r>
            <a:r>
              <a:rPr lang="en-GB" dirty="0" err="1" smtClean="0"/>
              <a:t>mutaatiota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Heterogeenisyyttä</a:t>
            </a:r>
            <a:endParaRPr lang="en-GB" dirty="0" smtClean="0"/>
          </a:p>
          <a:p>
            <a:r>
              <a:rPr lang="en-GB" dirty="0" err="1" smtClean="0"/>
              <a:t>Nopea</a:t>
            </a:r>
            <a:r>
              <a:rPr lang="en-GB" dirty="0" smtClean="0"/>
              <a:t> </a:t>
            </a:r>
            <a:r>
              <a:rPr lang="en-GB" dirty="0" err="1" smtClean="0"/>
              <a:t>evoluutio</a:t>
            </a:r>
            <a:r>
              <a:rPr lang="en-GB" dirty="0" smtClean="0"/>
              <a:t> </a:t>
            </a:r>
            <a:r>
              <a:rPr lang="en-GB" dirty="0" err="1" smtClean="0"/>
              <a:t>syövän</a:t>
            </a:r>
            <a:r>
              <a:rPr lang="en-GB" dirty="0" smtClean="0"/>
              <a:t> </a:t>
            </a:r>
            <a:r>
              <a:rPr lang="en-GB" dirty="0" err="1" smtClean="0"/>
              <a:t>kehittyessä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8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chemeClr val="accent2"/>
                </a:solidFill>
              </a:rPr>
              <a:t>Genomin</a:t>
            </a:r>
            <a:r>
              <a:rPr lang="en-GB" dirty="0" smtClean="0">
                <a:solidFill>
                  <a:schemeClr val="accent2"/>
                </a:solidFill>
              </a:rPr>
              <a:t> </a:t>
            </a:r>
            <a:r>
              <a:rPr lang="en-GB" dirty="0" err="1" smtClean="0">
                <a:solidFill>
                  <a:schemeClr val="accent2"/>
                </a:solidFill>
              </a:rPr>
              <a:t>salaisuudet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81922" name="Picture 2" descr="24612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9813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190" y="593715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smtClean="0"/>
              <a:t>1953</a:t>
            </a:r>
            <a:r>
              <a:rPr lang="en-GB" sz="1600" dirty="0"/>
              <a:t>, James Watson </a:t>
            </a:r>
            <a:r>
              <a:rPr lang="en-GB" sz="1600" dirty="0" err="1" smtClean="0"/>
              <a:t>ja</a:t>
            </a:r>
            <a:r>
              <a:rPr lang="en-GB" sz="1600" dirty="0" smtClean="0"/>
              <a:t> </a:t>
            </a:r>
            <a:r>
              <a:rPr lang="en-GB" sz="1600" dirty="0"/>
              <a:t>Francis </a:t>
            </a:r>
            <a:r>
              <a:rPr lang="en-GB" sz="1600" dirty="0" smtClean="0"/>
              <a:t>Crick</a:t>
            </a:r>
          </a:p>
          <a:p>
            <a:r>
              <a:rPr lang="en-GB" sz="1600" dirty="0" err="1" smtClean="0"/>
              <a:t>ratkaisivat</a:t>
            </a:r>
            <a:r>
              <a:rPr lang="en-GB" sz="1600" dirty="0" smtClean="0"/>
              <a:t> </a:t>
            </a:r>
            <a:r>
              <a:rPr lang="en-GB" sz="1600" dirty="0" err="1" smtClean="0"/>
              <a:t>DNA;n</a:t>
            </a:r>
            <a:r>
              <a:rPr lang="en-GB" sz="1600" dirty="0" smtClean="0"/>
              <a:t> </a:t>
            </a:r>
            <a:r>
              <a:rPr lang="en-GB" sz="1600" dirty="0" err="1" smtClean="0"/>
              <a:t>rakenteen</a:t>
            </a:r>
            <a:endParaRPr lang="en-GB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3491880" y="1412776"/>
            <a:ext cx="5456768" cy="3021131"/>
            <a:chOff x="3491880" y="1412776"/>
            <a:chExt cx="5456768" cy="3021131"/>
          </a:xfrm>
        </p:grpSpPr>
        <p:sp>
          <p:nvSpPr>
            <p:cNvPr id="5" name="Rectangle 4"/>
            <p:cNvSpPr/>
            <p:nvPr/>
          </p:nvSpPr>
          <p:spPr>
            <a:xfrm>
              <a:off x="3491880" y="141277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dirty="0" smtClean="0"/>
                <a:t>2003, Human Genome Project</a:t>
              </a:r>
            </a:p>
            <a:p>
              <a:r>
                <a:rPr lang="en-GB" dirty="0" err="1" smtClean="0"/>
                <a:t>ihmisen</a:t>
              </a:r>
              <a:r>
                <a:rPr lang="en-GB" dirty="0" smtClean="0"/>
                <a:t> </a:t>
              </a:r>
              <a:r>
                <a:rPr lang="en-GB" dirty="0" err="1" smtClean="0"/>
                <a:t>genomisekvenssi</a:t>
              </a:r>
              <a:endParaRPr lang="en-GB" dirty="0"/>
            </a:p>
          </p:txBody>
        </p:sp>
        <p:pic>
          <p:nvPicPr>
            <p:cNvPr id="819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059107"/>
              <a:ext cx="5312752" cy="237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635896" y="4433907"/>
            <a:ext cx="5508104" cy="2461796"/>
            <a:chOff x="3635896" y="4433907"/>
            <a:chExt cx="5508104" cy="2461796"/>
          </a:xfrm>
        </p:grpSpPr>
        <p:pic>
          <p:nvPicPr>
            <p:cNvPr id="93186" name="Picture 2" descr="Cancers Selected For Study m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850" y="4581128"/>
              <a:ext cx="3105150" cy="231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635896" y="4433907"/>
              <a:ext cx="44807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2016 </a:t>
              </a:r>
              <a:r>
                <a:rPr lang="en-GB" dirty="0" err="1" smtClean="0"/>
                <a:t>tuhansien</a:t>
              </a:r>
              <a:r>
                <a:rPr lang="en-GB" dirty="0" smtClean="0"/>
                <a:t> </a:t>
              </a:r>
              <a:r>
                <a:rPr lang="en-GB" dirty="0" err="1" smtClean="0"/>
                <a:t>syöpäkasvaimien</a:t>
              </a:r>
              <a:r>
                <a:rPr lang="en-GB" dirty="0" smtClean="0"/>
                <a:t> </a:t>
              </a:r>
              <a:r>
                <a:rPr lang="en-GB" dirty="0" err="1" smtClean="0"/>
                <a:t>genomit</a:t>
              </a:r>
              <a:endParaRPr lang="en-GB" dirty="0" smtClean="0"/>
            </a:p>
            <a:p>
              <a:r>
                <a:rPr lang="en-GB" dirty="0"/>
                <a:t>o</a:t>
              </a:r>
              <a:r>
                <a:rPr lang="en-GB" dirty="0" smtClean="0"/>
                <a:t>n </a:t>
              </a:r>
              <a:r>
                <a:rPr lang="en-GB" dirty="0" err="1" smtClean="0"/>
                <a:t>sekvensoitu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533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bccmiami.com/images/articles/mt_targeted_therapy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78823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46867" y="196761"/>
            <a:ext cx="6853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3600" dirty="0">
                <a:solidFill>
                  <a:schemeClr val="accent2"/>
                </a:solidFill>
                <a:cs typeface="Arial" pitchFamily="34" charset="0"/>
              </a:rPr>
              <a:t>… </a:t>
            </a:r>
            <a:r>
              <a:rPr lang="en-GB" altLang="en-US" sz="3600" dirty="0" err="1" smtClean="0">
                <a:solidFill>
                  <a:schemeClr val="accent2"/>
                </a:solidFill>
                <a:cs typeface="Arial" pitchFamily="34" charset="0"/>
              </a:rPr>
              <a:t>jokainen</a:t>
            </a:r>
            <a:r>
              <a:rPr lang="en-GB" altLang="en-US" sz="3600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GB" altLang="en-US" sz="3600" dirty="0" err="1" smtClean="0">
                <a:solidFill>
                  <a:schemeClr val="accent2"/>
                </a:solidFill>
                <a:cs typeface="Arial" pitchFamily="34" charset="0"/>
              </a:rPr>
              <a:t>syöpä</a:t>
            </a:r>
            <a:r>
              <a:rPr lang="en-GB" altLang="en-US" sz="3600" dirty="0" smtClean="0">
                <a:solidFill>
                  <a:schemeClr val="accent2"/>
                </a:solidFill>
                <a:cs typeface="Arial" pitchFamily="34" charset="0"/>
              </a:rPr>
              <a:t> on </a:t>
            </a:r>
            <a:r>
              <a:rPr lang="en-GB" altLang="en-US" sz="3600" dirty="0" err="1" smtClean="0">
                <a:solidFill>
                  <a:schemeClr val="accent2"/>
                </a:solidFill>
                <a:cs typeface="Arial" pitchFamily="34" charset="0"/>
              </a:rPr>
              <a:t>yksilöllinen</a:t>
            </a:r>
            <a:endParaRPr lang="en-GB" altLang="en-US" sz="3600" dirty="0">
              <a:solidFill>
                <a:schemeClr val="accent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434</Words>
  <Application>Microsoft Office PowerPoint</Application>
  <PresentationFormat>On-screen Show (4:3)</PresentationFormat>
  <Paragraphs>126</Paragraphs>
  <Slides>27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Molekyylitason syöpätutkimus ja geenieditoinnin mahdollisuudet        Akatemiaprofessori Johanna Ivaska Biotekniikan keskus Turun yliopisto </vt:lpstr>
      <vt:lpstr>Mikä syöpä on?</vt:lpstr>
      <vt:lpstr>Jokaisessa syöpäsolussa on lukuisia mutaatiota</vt:lpstr>
      <vt:lpstr>Mistä mutaatiota ovat peräisin?</vt:lpstr>
      <vt:lpstr>Jokaisen solujakaantumisen pitää onnistua, jotta pysymme terveinä</vt:lpstr>
      <vt:lpstr>PowerPoint Presentation</vt:lpstr>
      <vt:lpstr>Valtaosa syövistä on somaattisia</vt:lpstr>
      <vt:lpstr>Genomin salaisuudet</vt:lpstr>
      <vt:lpstr>PowerPoint Presentation</vt:lpstr>
      <vt:lpstr>PowerPoint Presentation</vt:lpstr>
      <vt:lpstr>Genomieditointi</vt:lpstr>
      <vt:lpstr>CRISPR/Cas9 genomieditointimenetelmän lyhyt historia</vt:lpstr>
      <vt:lpstr>CRISPR/Cas9 genomieditointimenetelmä kaksi komponenttia Cas9 entsyymi ja “guide-RNA”</vt:lpstr>
      <vt:lpstr>Käyttö biolääketieteessä</vt:lpstr>
      <vt:lpstr>Geenin poisto – mikä vaikutus on syöpägeenin poistolla?</vt:lpstr>
      <vt:lpstr>PowerPoint Presentation</vt:lpstr>
      <vt:lpstr>Geenin leimaaminen</vt:lpstr>
      <vt:lpstr>Myo10 geenin indusoimat filopodiat vetävät solua eteenpäin</vt:lpstr>
      <vt:lpstr>PowerPoint Presentation</vt:lpstr>
      <vt:lpstr>PowerPoint Presentation</vt:lpstr>
      <vt:lpstr>Mutaation tekeminen</vt:lpstr>
      <vt:lpstr>PowerPoint Presentation</vt:lpstr>
      <vt:lpstr>PowerPoint Presentation</vt:lpstr>
      <vt:lpstr>PowerPoint Presentation</vt:lpstr>
      <vt:lpstr>PowerPoint Presentation</vt:lpstr>
      <vt:lpstr>Täsmälääkkeet pidentävät elinaikaa, mutta tehoavat vain tilapäisesti</vt:lpstr>
      <vt:lpstr>PowerPoint Presentation</vt:lpstr>
    </vt:vector>
  </TitlesOfParts>
  <Company>VTT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Soluinvaasio ja syöpä  Johanna Ivaska VTT Lääkekehityksen Biotekniikka</dc:title>
  <dc:creator>VTT</dc:creator>
  <cp:lastModifiedBy>Johanna Ivaska</cp:lastModifiedBy>
  <cp:revision>63</cp:revision>
  <cp:lastPrinted>2007-03-14T08:04:46Z</cp:lastPrinted>
  <dcterms:created xsi:type="dcterms:W3CDTF">2004-03-11T18:15:27Z</dcterms:created>
  <dcterms:modified xsi:type="dcterms:W3CDTF">2016-05-18T10:55:10Z</dcterms:modified>
</cp:coreProperties>
</file>